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bin" ContentType="application/vnd.openxmlformats-officedocument.oleObject"/>
  <Default Extension="rels" ContentType="application/vnd.openxmlformats-package.relationships+xml"/>
  <Default Extension="(null)"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307" r:id="rId4"/>
    <p:sldId id="258" r:id="rId5"/>
    <p:sldId id="280" r:id="rId6"/>
    <p:sldId id="281" r:id="rId7"/>
    <p:sldId id="282" r:id="rId8"/>
    <p:sldId id="284" r:id="rId9"/>
    <p:sldId id="295" r:id="rId10"/>
    <p:sldId id="285" r:id="rId11"/>
    <p:sldId id="286" r:id="rId12"/>
    <p:sldId id="287" r:id="rId13"/>
    <p:sldId id="288" r:id="rId14"/>
    <p:sldId id="289" r:id="rId15"/>
    <p:sldId id="310" r:id="rId16"/>
    <p:sldId id="273" r:id="rId17"/>
    <p:sldId id="274" r:id="rId18"/>
    <p:sldId id="275" r:id="rId19"/>
    <p:sldId id="308" r:id="rId20"/>
    <p:sldId id="291" r:id="rId21"/>
    <p:sldId id="294" r:id="rId22"/>
    <p:sldId id="296" r:id="rId23"/>
    <p:sldId id="311" r:id="rId24"/>
    <p:sldId id="298" r:id="rId25"/>
    <p:sldId id="300" r:id="rId26"/>
    <p:sldId id="302" r:id="rId27"/>
    <p:sldId id="304" r:id="rId28"/>
    <p:sldId id="306" r:id="rId29"/>
    <p:sldId id="305" r:id="rId30"/>
    <p:sldId id="30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61"/>
    <p:restoredTop sz="94633"/>
  </p:normalViewPr>
  <p:slideViewPr>
    <p:cSldViewPr snapToGrid="0" snapToObjects="1">
      <p:cViewPr varScale="1">
        <p:scale>
          <a:sx n="74" d="100"/>
          <a:sy n="74" d="100"/>
        </p:scale>
        <p:origin x="200"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oleObject" Target="../embeddings/oleObject1.bin"/><Relationship Id="rId1" Type="http://schemas.microsoft.com/office/2011/relationships/chartStyle" Target="style1.xml"/><Relationship Id="rId2"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barChart>
        <c:barDir val="bar"/>
        <c:grouping val="clustered"/>
        <c:varyColors val="0"/>
        <c:ser>
          <c:idx val="0"/>
          <c:order val="0"/>
          <c:tx>
            <c:v>Retained</c:v>
          </c:tx>
          <c:spPr>
            <a:solidFill>
              <a:schemeClr val="accent1">
                <a:lumMod val="60000"/>
                <a:lumOff val="40000"/>
              </a:schemeClr>
            </a:solidFill>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(Data!$B$426,Data!$B$431,Data!$B$433,Data!$B$437,Data!$B$439)</c:f>
              <c:strCache>
                <c:ptCount val="5"/>
                <c:pt idx="0">
                  <c:v>Satisfaction with Courses
(High Score)</c:v>
                </c:pt>
                <c:pt idx="1">
                  <c:v>Relevance of coursework to future career plans
(Satisfied/Very Satisfied)</c:v>
                </c:pt>
                <c:pt idx="2">
                  <c:v>Relevance of coursework to everyday life
(Satisfied/Very Satisfied)</c:v>
                </c:pt>
                <c:pt idx="3">
                  <c:v>General education and core curriculum courses
(Satisfied/Very Satisfied)</c:v>
                </c:pt>
                <c:pt idx="4">
                  <c:v>First-year programs (e.g., first-year seminar, learning community, linked courses, common book)
(Satisfied/Very Satisfied)</c:v>
                </c:pt>
              </c:strCache>
            </c:strRef>
          </c:cat>
          <c:val>
            <c:numRef>
              <c:f>(Data!$F$425,Data!$F$430,Data!$F$432,Data!$F$436,Data!$F$438)</c:f>
              <c:numCache>
                <c:formatCode>###0.0%</c:formatCode>
                <c:ptCount val="5"/>
                <c:pt idx="0">
                  <c:v>0.262439024390244</c:v>
                </c:pt>
                <c:pt idx="1">
                  <c:v>0.741203178206583</c:v>
                </c:pt>
                <c:pt idx="2">
                  <c:v>0.640589569160998</c:v>
                </c:pt>
                <c:pt idx="3">
                  <c:v>0.67029702970297</c:v>
                </c:pt>
                <c:pt idx="4">
                  <c:v>0.409782608695652</c:v>
                </c:pt>
              </c:numCache>
            </c:numRef>
          </c:val>
          <c:extLst xmlns:c16r2="http://schemas.microsoft.com/office/drawing/2015/06/chart">
            <c:ext xmlns:c16="http://schemas.microsoft.com/office/drawing/2014/chart" uri="{C3380CC4-5D6E-409C-BE32-E72D297353CC}">
              <c16:uniqueId val="{00000000-FCEF-7748-B659-5AA8C4B0C051}"/>
            </c:ext>
          </c:extLst>
        </c:ser>
        <c:ser>
          <c:idx val="1"/>
          <c:order val="1"/>
          <c:tx>
            <c:v>Non-Retained</c:v>
          </c:tx>
          <c:spPr>
            <a:solidFill>
              <a:schemeClr val="accent1">
                <a:lumMod val="75000"/>
              </a:schemeClr>
            </a:solidFill>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(Data!$B$426,Data!$B$431,Data!$B$433,Data!$B$437,Data!$B$439)</c:f>
              <c:strCache>
                <c:ptCount val="5"/>
                <c:pt idx="0">
                  <c:v>Satisfaction with Courses
(High Score)</c:v>
                </c:pt>
                <c:pt idx="1">
                  <c:v>Relevance of coursework to future career plans
(Satisfied/Very Satisfied)</c:v>
                </c:pt>
                <c:pt idx="2">
                  <c:v>Relevance of coursework to everyday life
(Satisfied/Very Satisfied)</c:v>
                </c:pt>
                <c:pt idx="3">
                  <c:v>General education and core curriculum courses
(Satisfied/Very Satisfied)</c:v>
                </c:pt>
                <c:pt idx="4">
                  <c:v>First-year programs (e.g., first-year seminar, learning community, linked courses, common book)
(Satisfied/Very Satisfied)</c:v>
                </c:pt>
              </c:strCache>
            </c:strRef>
          </c:cat>
          <c:val>
            <c:numRef>
              <c:f>(Data!$E$425,Data!$E$430,Data!$E$432,Data!$E$436,Data!$E$438)</c:f>
              <c:numCache>
                <c:formatCode>###0.0%</c:formatCode>
                <c:ptCount val="5"/>
                <c:pt idx="0">
                  <c:v>0.193717277486911</c:v>
                </c:pt>
                <c:pt idx="1">
                  <c:v>0.490445859872611</c:v>
                </c:pt>
                <c:pt idx="2">
                  <c:v>0.45625</c:v>
                </c:pt>
                <c:pt idx="3">
                  <c:v>0.443850267379679</c:v>
                </c:pt>
                <c:pt idx="4">
                  <c:v>0.251533742331288</c:v>
                </c:pt>
              </c:numCache>
            </c:numRef>
          </c:val>
          <c:extLst xmlns:c16r2="http://schemas.microsoft.com/office/drawing/2015/06/chart">
            <c:ext xmlns:c16="http://schemas.microsoft.com/office/drawing/2014/chart" uri="{C3380CC4-5D6E-409C-BE32-E72D297353CC}">
              <c16:uniqueId val="{00000001-FCEF-7748-B659-5AA8C4B0C051}"/>
            </c:ext>
          </c:extLst>
        </c:ser>
        <c:dLbls>
          <c:dLblPos val="outEnd"/>
          <c:showLegendKey val="0"/>
          <c:showVal val="1"/>
          <c:showCatName val="0"/>
          <c:showSerName val="0"/>
          <c:showPercent val="0"/>
          <c:showBubbleSize val="0"/>
        </c:dLbls>
        <c:gapWidth val="150"/>
        <c:axId val="-2067987568"/>
        <c:axId val="-2067748976"/>
      </c:barChart>
      <c:catAx>
        <c:axId val="-2067987568"/>
        <c:scaling>
          <c:orientation val="minMax"/>
        </c:scaling>
        <c:delete val="0"/>
        <c:axPos val="l"/>
        <c:numFmt formatCode="General" sourceLinked="0"/>
        <c:majorTickMark val="out"/>
        <c:minorTickMark val="none"/>
        <c:tickLblPos val="nextTo"/>
        <c:crossAx val="-2067748976"/>
        <c:crosses val="autoZero"/>
        <c:auto val="1"/>
        <c:lblAlgn val="ctr"/>
        <c:lblOffset val="100"/>
        <c:noMultiLvlLbl val="0"/>
      </c:catAx>
      <c:valAx>
        <c:axId val="-2067748976"/>
        <c:scaling>
          <c:orientation val="minMax"/>
        </c:scaling>
        <c:delete val="0"/>
        <c:axPos val="b"/>
        <c:numFmt formatCode="###0.0%" sourceLinked="1"/>
        <c:majorTickMark val="out"/>
        <c:minorTickMark val="none"/>
        <c:tickLblPos val="nextTo"/>
        <c:crossAx val="-2067987568"/>
        <c:crosses val="autoZero"/>
        <c:crossBetween val="between"/>
      </c:valAx>
    </c:plotArea>
    <c:legend>
      <c:legendPos val="b"/>
      <c:overlay val="0"/>
    </c:legend>
    <c:plotVisOnly val="1"/>
    <c:dispBlanksAs val="gap"/>
    <c:showDLblsOverMax val="0"/>
  </c:chart>
  <c:txPr>
    <a:bodyPr/>
    <a:lstStyle/>
    <a:p>
      <a:pPr>
        <a:defRPr>
          <a:solidFill>
            <a:srgbClr val="58585A"/>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4 year</c:v>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Worksheet!$A$3:$A$13</c:f>
              <c:numCache>
                <c:formatCode>#0;\-#0;#0</c:formatCode>
                <c:ptCount val="11"/>
                <c:pt idx="0">
                  <c:v>2003.0</c:v>
                </c:pt>
                <c:pt idx="1">
                  <c:v>2004.0</c:v>
                </c:pt>
                <c:pt idx="2">
                  <c:v>2005.0</c:v>
                </c:pt>
                <c:pt idx="3">
                  <c:v>2006.0</c:v>
                </c:pt>
                <c:pt idx="4">
                  <c:v>2007.0</c:v>
                </c:pt>
                <c:pt idx="5">
                  <c:v>2008.0</c:v>
                </c:pt>
                <c:pt idx="6">
                  <c:v>2009.0</c:v>
                </c:pt>
                <c:pt idx="7">
                  <c:v>2010.0</c:v>
                </c:pt>
                <c:pt idx="8">
                  <c:v>2011.0</c:v>
                </c:pt>
                <c:pt idx="9">
                  <c:v>2012.0</c:v>
                </c:pt>
                <c:pt idx="10">
                  <c:v>2013.0</c:v>
                </c:pt>
              </c:numCache>
            </c:numRef>
          </c:cat>
          <c:val>
            <c:numRef>
              <c:f>Worksheet!$D$3:$D$13</c:f>
              <c:numCache>
                <c:formatCode>#,##0.0"%";\-#,##0.0"%";#,##0.0"%"</c:formatCode>
                <c:ptCount val="11"/>
                <c:pt idx="0">
                  <c:v>22.3529411764706</c:v>
                </c:pt>
                <c:pt idx="1">
                  <c:v>26.62721893491124</c:v>
                </c:pt>
                <c:pt idx="2">
                  <c:v>28.66096866096866</c:v>
                </c:pt>
                <c:pt idx="3">
                  <c:v>28.8117770767613</c:v>
                </c:pt>
                <c:pt idx="4">
                  <c:v>27.0544783010157</c:v>
                </c:pt>
                <c:pt idx="5">
                  <c:v>30.0171526586621</c:v>
                </c:pt>
                <c:pt idx="6">
                  <c:v>29.59770114942529</c:v>
                </c:pt>
                <c:pt idx="7">
                  <c:v>32.94064340734018</c:v>
                </c:pt>
                <c:pt idx="8">
                  <c:v>33.28544061302681</c:v>
                </c:pt>
                <c:pt idx="9">
                  <c:v>37.38693467336677</c:v>
                </c:pt>
                <c:pt idx="10">
                  <c:v>41.2235294117647</c:v>
                </c:pt>
              </c:numCache>
            </c:numRef>
          </c:val>
          <c:smooth val="0"/>
          <c:extLst xmlns:c16r2="http://schemas.microsoft.com/office/drawing/2015/06/chart">
            <c:ext xmlns:c16="http://schemas.microsoft.com/office/drawing/2014/chart" uri="{C3380CC4-5D6E-409C-BE32-E72D297353CC}">
              <c16:uniqueId val="{00000000-4C6F-AF4B-9B8B-893BB5DD1D36}"/>
            </c:ext>
          </c:extLst>
        </c:ser>
        <c:ser>
          <c:idx val="2"/>
          <c:order val="1"/>
          <c:tx>
            <c:v>5 year</c:v>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Worksheet!$F$3:$F$12</c:f>
              <c:numCache>
                <c:formatCode>#,##0.0"%";\-#,##0.0"%";#,##0.0"%"</c:formatCode>
                <c:ptCount val="10"/>
                <c:pt idx="0">
                  <c:v>34.32525951557093</c:v>
                </c:pt>
                <c:pt idx="1">
                  <c:v>38.28402366863902</c:v>
                </c:pt>
                <c:pt idx="2">
                  <c:v>38.80341880341881</c:v>
                </c:pt>
                <c:pt idx="3">
                  <c:v>38.74868559411146</c:v>
                </c:pt>
                <c:pt idx="4">
                  <c:v>38.59649122807017</c:v>
                </c:pt>
                <c:pt idx="5">
                  <c:v>41.33790737564313</c:v>
                </c:pt>
                <c:pt idx="6">
                  <c:v>39.70306513409962</c:v>
                </c:pt>
                <c:pt idx="7">
                  <c:v>42.86361576801087</c:v>
                </c:pt>
                <c:pt idx="8">
                  <c:v>42.1455938697318</c:v>
                </c:pt>
                <c:pt idx="9">
                  <c:v>45.87939698492463</c:v>
                </c:pt>
              </c:numCache>
            </c:numRef>
          </c:val>
          <c:smooth val="0"/>
          <c:extLst xmlns:c16r2="http://schemas.microsoft.com/office/drawing/2015/06/chart">
            <c:ext xmlns:c16="http://schemas.microsoft.com/office/drawing/2014/chart" uri="{C3380CC4-5D6E-409C-BE32-E72D297353CC}">
              <c16:uniqueId val="{00000001-4C6F-AF4B-9B8B-893BB5DD1D36}"/>
            </c:ext>
          </c:extLst>
        </c:ser>
        <c:ser>
          <c:idx val="1"/>
          <c:order val="2"/>
          <c:tx>
            <c:v>6 Year</c:v>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Worksheet!$H$3:$H$11</c:f>
              <c:numCache>
                <c:formatCode>#,##0.0"%";\-#,##0.0"%";#,##0.0"%"</c:formatCode>
                <c:ptCount val="9"/>
                <c:pt idx="0">
                  <c:v>37.439446366782</c:v>
                </c:pt>
                <c:pt idx="1">
                  <c:v>40.94674556213018</c:v>
                </c:pt>
                <c:pt idx="2">
                  <c:v>41.25356125356122</c:v>
                </c:pt>
                <c:pt idx="3">
                  <c:v>41.27234490010516</c:v>
                </c:pt>
                <c:pt idx="4">
                  <c:v>40.95106186518922</c:v>
                </c:pt>
                <c:pt idx="5">
                  <c:v>43.56775300171525</c:v>
                </c:pt>
                <c:pt idx="6">
                  <c:v>42.04980842911878</c:v>
                </c:pt>
                <c:pt idx="7">
                  <c:v>44.54009968282735</c:v>
                </c:pt>
                <c:pt idx="8">
                  <c:v>43.96551724137931</c:v>
                </c:pt>
              </c:numCache>
            </c:numRef>
          </c:val>
          <c:smooth val="0"/>
          <c:extLst xmlns:c16r2="http://schemas.microsoft.com/office/drawing/2015/06/chart">
            <c:ext xmlns:c16="http://schemas.microsoft.com/office/drawing/2014/chart" uri="{C3380CC4-5D6E-409C-BE32-E72D297353CC}">
              <c16:uniqueId val="{00000002-4C6F-AF4B-9B8B-893BB5DD1D36}"/>
            </c:ext>
          </c:extLst>
        </c:ser>
        <c:dLbls>
          <c:showLegendKey val="0"/>
          <c:showVal val="0"/>
          <c:showCatName val="0"/>
          <c:showSerName val="0"/>
          <c:showPercent val="0"/>
          <c:showBubbleSize val="0"/>
        </c:dLbls>
        <c:smooth val="0"/>
        <c:axId val="2097991936"/>
        <c:axId val="-2110942224"/>
      </c:lineChart>
      <c:catAx>
        <c:axId val="2097991936"/>
        <c:scaling>
          <c:orientation val="minMax"/>
        </c:scaling>
        <c:delete val="0"/>
        <c:axPos val="b"/>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0942224"/>
        <c:crosses val="autoZero"/>
        <c:auto val="1"/>
        <c:lblAlgn val="ctr"/>
        <c:lblOffset val="100"/>
        <c:noMultiLvlLbl val="0"/>
      </c:catAx>
      <c:valAx>
        <c:axId val="-2110942224"/>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0.0&quot;%&quot;;#,##0.0&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7991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69D3A-E902-0847-9269-85C39CF23614}" type="datetimeFigureOut">
              <a:rPr lang="en-US" smtClean="0"/>
              <a:t>5/16/18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97A8CC-6FDA-A042-868B-E678F2643B7D}" type="slidenum">
              <a:rPr lang="en-US" smtClean="0"/>
              <a:t>‹#›</a:t>
            </a:fld>
            <a:endParaRPr lang="en-US" dirty="0"/>
          </a:p>
        </p:txBody>
      </p:sp>
    </p:spTree>
    <p:extLst>
      <p:ext uri="{BB962C8B-B14F-4D97-AF65-F5344CB8AC3E}">
        <p14:creationId xmlns:p14="http://schemas.microsoft.com/office/powerpoint/2010/main" val="1812092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7A8CC-6FDA-A042-868B-E678F2643B7D}" type="slidenum">
              <a:rPr lang="en-US" smtClean="0"/>
              <a:t>5</a:t>
            </a:fld>
            <a:endParaRPr lang="en-US" dirty="0"/>
          </a:p>
        </p:txBody>
      </p:sp>
    </p:spTree>
    <p:extLst>
      <p:ext uri="{BB962C8B-B14F-4D97-AF65-F5344CB8AC3E}">
        <p14:creationId xmlns:p14="http://schemas.microsoft.com/office/powerpoint/2010/main" val="121278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7A8CC-6FDA-A042-868B-E678F2643B7D}" type="slidenum">
              <a:rPr lang="en-US" smtClean="0"/>
              <a:t>6</a:t>
            </a:fld>
            <a:endParaRPr lang="en-US" dirty="0"/>
          </a:p>
        </p:txBody>
      </p:sp>
    </p:spTree>
    <p:extLst>
      <p:ext uri="{BB962C8B-B14F-4D97-AF65-F5344CB8AC3E}">
        <p14:creationId xmlns:p14="http://schemas.microsoft.com/office/powerpoint/2010/main" val="1339221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5C3C8-BF69-4922-B712-A132D4574ED3}" type="slidenum">
              <a:rPr lang="en-US" smtClean="0"/>
              <a:t>15</a:t>
            </a:fld>
            <a:endParaRPr lang="en-US" dirty="0"/>
          </a:p>
        </p:txBody>
      </p:sp>
    </p:spTree>
    <p:extLst>
      <p:ext uri="{BB962C8B-B14F-4D97-AF65-F5344CB8AC3E}">
        <p14:creationId xmlns:p14="http://schemas.microsoft.com/office/powerpoint/2010/main" val="299120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7A8CC-6FDA-A042-868B-E678F2643B7D}" type="slidenum">
              <a:rPr lang="en-US" smtClean="0"/>
              <a:t>21</a:t>
            </a:fld>
            <a:endParaRPr lang="en-US" dirty="0"/>
          </a:p>
        </p:txBody>
      </p:sp>
    </p:spTree>
    <p:extLst>
      <p:ext uri="{BB962C8B-B14F-4D97-AF65-F5344CB8AC3E}">
        <p14:creationId xmlns:p14="http://schemas.microsoft.com/office/powerpoint/2010/main" val="4116438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856C4D-E8D7-1B47-BFD0-9A83D3246387}" type="slidenum">
              <a:rPr lang="en-US" smtClean="0"/>
              <a:t>27</a:t>
            </a:fld>
            <a:endParaRPr lang="en-US" dirty="0"/>
          </a:p>
        </p:txBody>
      </p:sp>
    </p:spTree>
    <p:extLst>
      <p:ext uri="{BB962C8B-B14F-4D97-AF65-F5344CB8AC3E}">
        <p14:creationId xmlns:p14="http://schemas.microsoft.com/office/powerpoint/2010/main" val="23411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1E8AE2-0021-CB49-8024-1A3C949B84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68EA089-D652-0C42-8F6F-0402CCA1B1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81BABA1-A8C2-8F4E-AB8D-6D4DD8D5E2F9}"/>
              </a:ext>
            </a:extLst>
          </p:cNvPr>
          <p:cNvSpPr>
            <a:spLocks noGrp="1"/>
          </p:cNvSpPr>
          <p:nvPr>
            <p:ph type="dt" sz="half" idx="10"/>
          </p:nvPr>
        </p:nvSpPr>
        <p:spPr/>
        <p:txBody>
          <a:bodyPr/>
          <a:lstStyle/>
          <a:p>
            <a:fld id="{F9D8E7C7-2FEB-0E48-A579-8298A894FAB6}" type="datetimeFigureOut">
              <a:rPr lang="en-US" smtClean="0"/>
              <a:t>5/16/18</a:t>
            </a:fld>
            <a:endParaRPr lang="en-US" dirty="0"/>
          </a:p>
        </p:txBody>
      </p:sp>
      <p:sp>
        <p:nvSpPr>
          <p:cNvPr id="5" name="Footer Placeholder 4">
            <a:extLst>
              <a:ext uri="{FF2B5EF4-FFF2-40B4-BE49-F238E27FC236}">
                <a16:creationId xmlns:a16="http://schemas.microsoft.com/office/drawing/2014/main" xmlns="" id="{A44F023E-2EBD-8E47-AD87-C5C0DCF647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F538E42-6857-EE48-95B9-2A74D30B3BF2}"/>
              </a:ext>
            </a:extLst>
          </p:cNvPr>
          <p:cNvSpPr>
            <a:spLocks noGrp="1"/>
          </p:cNvSpPr>
          <p:nvPr>
            <p:ph type="sldNum" sz="quarter" idx="12"/>
          </p:nvPr>
        </p:nvSpPr>
        <p:spPr/>
        <p:txBody>
          <a:bodyPr/>
          <a:lstStyle/>
          <a:p>
            <a:fld id="{7B880478-92C3-A64A-8E3E-969D74968BE3}" type="slidenum">
              <a:rPr lang="en-US" smtClean="0"/>
              <a:t>‹#›</a:t>
            </a:fld>
            <a:endParaRPr lang="en-US" dirty="0"/>
          </a:p>
        </p:txBody>
      </p:sp>
    </p:spTree>
    <p:extLst>
      <p:ext uri="{BB962C8B-B14F-4D97-AF65-F5344CB8AC3E}">
        <p14:creationId xmlns:p14="http://schemas.microsoft.com/office/powerpoint/2010/main" val="309184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DB5D7E-50E0-2E4E-968E-C466C8C465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155B06C-55E0-204C-BFB7-5E6BCF129B5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969AD57-A438-244A-9581-510A5231A88D}"/>
              </a:ext>
            </a:extLst>
          </p:cNvPr>
          <p:cNvSpPr>
            <a:spLocks noGrp="1"/>
          </p:cNvSpPr>
          <p:nvPr>
            <p:ph type="dt" sz="half" idx="10"/>
          </p:nvPr>
        </p:nvSpPr>
        <p:spPr/>
        <p:txBody>
          <a:bodyPr/>
          <a:lstStyle/>
          <a:p>
            <a:fld id="{F9D8E7C7-2FEB-0E48-A579-8298A894FAB6}" type="datetimeFigureOut">
              <a:rPr lang="en-US" smtClean="0"/>
              <a:t>5/16/18</a:t>
            </a:fld>
            <a:endParaRPr lang="en-US" dirty="0"/>
          </a:p>
        </p:txBody>
      </p:sp>
      <p:sp>
        <p:nvSpPr>
          <p:cNvPr id="5" name="Footer Placeholder 4">
            <a:extLst>
              <a:ext uri="{FF2B5EF4-FFF2-40B4-BE49-F238E27FC236}">
                <a16:creationId xmlns:a16="http://schemas.microsoft.com/office/drawing/2014/main" xmlns="" id="{F313D0D6-701B-054B-848C-A9904EF7E0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41707E9-D0ED-A04C-871D-40C19CEDF93F}"/>
              </a:ext>
            </a:extLst>
          </p:cNvPr>
          <p:cNvSpPr>
            <a:spLocks noGrp="1"/>
          </p:cNvSpPr>
          <p:nvPr>
            <p:ph type="sldNum" sz="quarter" idx="12"/>
          </p:nvPr>
        </p:nvSpPr>
        <p:spPr/>
        <p:txBody>
          <a:bodyPr/>
          <a:lstStyle/>
          <a:p>
            <a:fld id="{7B880478-92C3-A64A-8E3E-969D74968BE3}" type="slidenum">
              <a:rPr lang="en-US" smtClean="0"/>
              <a:t>‹#›</a:t>
            </a:fld>
            <a:endParaRPr lang="en-US" dirty="0"/>
          </a:p>
        </p:txBody>
      </p:sp>
    </p:spTree>
    <p:extLst>
      <p:ext uri="{BB962C8B-B14F-4D97-AF65-F5344CB8AC3E}">
        <p14:creationId xmlns:p14="http://schemas.microsoft.com/office/powerpoint/2010/main" val="189268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1369EEB-0B8B-834A-8811-A2A14E078A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A963272-D78E-C648-8DF0-2A2A8CA6C5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70F59C-4C6A-1D4D-876C-7A53D09D98EA}"/>
              </a:ext>
            </a:extLst>
          </p:cNvPr>
          <p:cNvSpPr>
            <a:spLocks noGrp="1"/>
          </p:cNvSpPr>
          <p:nvPr>
            <p:ph type="dt" sz="half" idx="10"/>
          </p:nvPr>
        </p:nvSpPr>
        <p:spPr/>
        <p:txBody>
          <a:bodyPr/>
          <a:lstStyle/>
          <a:p>
            <a:fld id="{F9D8E7C7-2FEB-0E48-A579-8298A894FAB6}" type="datetimeFigureOut">
              <a:rPr lang="en-US" smtClean="0"/>
              <a:t>5/16/18</a:t>
            </a:fld>
            <a:endParaRPr lang="en-US" dirty="0"/>
          </a:p>
        </p:txBody>
      </p:sp>
      <p:sp>
        <p:nvSpPr>
          <p:cNvPr id="5" name="Footer Placeholder 4">
            <a:extLst>
              <a:ext uri="{FF2B5EF4-FFF2-40B4-BE49-F238E27FC236}">
                <a16:creationId xmlns:a16="http://schemas.microsoft.com/office/drawing/2014/main" xmlns="" id="{02BE37CE-E296-A24A-A706-818125DABA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02854D3-1C6A-F347-8A7B-DC2548AE6727}"/>
              </a:ext>
            </a:extLst>
          </p:cNvPr>
          <p:cNvSpPr>
            <a:spLocks noGrp="1"/>
          </p:cNvSpPr>
          <p:nvPr>
            <p:ph type="sldNum" sz="quarter" idx="12"/>
          </p:nvPr>
        </p:nvSpPr>
        <p:spPr/>
        <p:txBody>
          <a:bodyPr/>
          <a:lstStyle/>
          <a:p>
            <a:fld id="{7B880478-92C3-A64A-8E3E-969D74968BE3}" type="slidenum">
              <a:rPr lang="en-US" smtClean="0"/>
              <a:t>‹#›</a:t>
            </a:fld>
            <a:endParaRPr lang="en-US" dirty="0"/>
          </a:p>
        </p:txBody>
      </p:sp>
    </p:spTree>
    <p:extLst>
      <p:ext uri="{BB962C8B-B14F-4D97-AF65-F5344CB8AC3E}">
        <p14:creationId xmlns:p14="http://schemas.microsoft.com/office/powerpoint/2010/main" val="419954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91AB2B-F378-EE49-B6F3-5639698149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C0127F-DD50-D347-921F-055061F343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3C083B-59F1-864F-A84E-9635341BAA52}"/>
              </a:ext>
            </a:extLst>
          </p:cNvPr>
          <p:cNvSpPr>
            <a:spLocks noGrp="1"/>
          </p:cNvSpPr>
          <p:nvPr>
            <p:ph type="dt" sz="half" idx="10"/>
          </p:nvPr>
        </p:nvSpPr>
        <p:spPr/>
        <p:txBody>
          <a:bodyPr/>
          <a:lstStyle/>
          <a:p>
            <a:fld id="{F9D8E7C7-2FEB-0E48-A579-8298A894FAB6}" type="datetimeFigureOut">
              <a:rPr lang="en-US" smtClean="0"/>
              <a:t>5/16/18</a:t>
            </a:fld>
            <a:endParaRPr lang="en-US" dirty="0"/>
          </a:p>
        </p:txBody>
      </p:sp>
      <p:sp>
        <p:nvSpPr>
          <p:cNvPr id="5" name="Footer Placeholder 4">
            <a:extLst>
              <a:ext uri="{FF2B5EF4-FFF2-40B4-BE49-F238E27FC236}">
                <a16:creationId xmlns:a16="http://schemas.microsoft.com/office/drawing/2014/main" xmlns="" id="{42A98389-A07C-4644-8EF1-6B15654662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80A2DA5-CD5E-6F4D-B8EF-B4866E5BF2F6}"/>
              </a:ext>
            </a:extLst>
          </p:cNvPr>
          <p:cNvSpPr>
            <a:spLocks noGrp="1"/>
          </p:cNvSpPr>
          <p:nvPr>
            <p:ph type="sldNum" sz="quarter" idx="12"/>
          </p:nvPr>
        </p:nvSpPr>
        <p:spPr/>
        <p:txBody>
          <a:bodyPr/>
          <a:lstStyle/>
          <a:p>
            <a:fld id="{7B880478-92C3-A64A-8E3E-969D74968BE3}" type="slidenum">
              <a:rPr lang="en-US" smtClean="0"/>
              <a:t>‹#›</a:t>
            </a:fld>
            <a:endParaRPr lang="en-US" dirty="0"/>
          </a:p>
        </p:txBody>
      </p:sp>
    </p:spTree>
    <p:extLst>
      <p:ext uri="{BB962C8B-B14F-4D97-AF65-F5344CB8AC3E}">
        <p14:creationId xmlns:p14="http://schemas.microsoft.com/office/powerpoint/2010/main" val="285453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151CAF-C17C-3C4A-AD92-BECB46FB43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59A33DB-EA06-7B41-BB5F-45B1480E98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ACE55DC-F5B0-8649-B26B-AAC7D895A6C8}"/>
              </a:ext>
            </a:extLst>
          </p:cNvPr>
          <p:cNvSpPr>
            <a:spLocks noGrp="1"/>
          </p:cNvSpPr>
          <p:nvPr>
            <p:ph type="dt" sz="half" idx="10"/>
          </p:nvPr>
        </p:nvSpPr>
        <p:spPr/>
        <p:txBody>
          <a:bodyPr/>
          <a:lstStyle/>
          <a:p>
            <a:fld id="{F9D8E7C7-2FEB-0E48-A579-8298A894FAB6}" type="datetimeFigureOut">
              <a:rPr lang="en-US" smtClean="0"/>
              <a:t>5/16/18</a:t>
            </a:fld>
            <a:endParaRPr lang="en-US" dirty="0"/>
          </a:p>
        </p:txBody>
      </p:sp>
      <p:sp>
        <p:nvSpPr>
          <p:cNvPr id="5" name="Footer Placeholder 4">
            <a:extLst>
              <a:ext uri="{FF2B5EF4-FFF2-40B4-BE49-F238E27FC236}">
                <a16:creationId xmlns:a16="http://schemas.microsoft.com/office/drawing/2014/main" xmlns="" id="{D77C578C-9A34-964D-B774-32CBF84EFC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36BE69B-A670-3E4D-BC08-B126F20F2E84}"/>
              </a:ext>
            </a:extLst>
          </p:cNvPr>
          <p:cNvSpPr>
            <a:spLocks noGrp="1"/>
          </p:cNvSpPr>
          <p:nvPr>
            <p:ph type="sldNum" sz="quarter" idx="12"/>
          </p:nvPr>
        </p:nvSpPr>
        <p:spPr/>
        <p:txBody>
          <a:bodyPr/>
          <a:lstStyle/>
          <a:p>
            <a:fld id="{7B880478-92C3-A64A-8E3E-969D74968BE3}" type="slidenum">
              <a:rPr lang="en-US" smtClean="0"/>
              <a:t>‹#›</a:t>
            </a:fld>
            <a:endParaRPr lang="en-US" dirty="0"/>
          </a:p>
        </p:txBody>
      </p:sp>
    </p:spTree>
    <p:extLst>
      <p:ext uri="{BB962C8B-B14F-4D97-AF65-F5344CB8AC3E}">
        <p14:creationId xmlns:p14="http://schemas.microsoft.com/office/powerpoint/2010/main" val="21542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10E5BB-3E43-C441-A22B-1BBD4EBA28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42E5FFC-AA42-984D-AD00-CA046E5011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04119EB-1D2F-5A44-BBC7-9F01732490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BD65091-5BEA-714C-BE9F-DF5A0895AD2F}"/>
              </a:ext>
            </a:extLst>
          </p:cNvPr>
          <p:cNvSpPr>
            <a:spLocks noGrp="1"/>
          </p:cNvSpPr>
          <p:nvPr>
            <p:ph type="dt" sz="half" idx="10"/>
          </p:nvPr>
        </p:nvSpPr>
        <p:spPr/>
        <p:txBody>
          <a:bodyPr/>
          <a:lstStyle/>
          <a:p>
            <a:fld id="{F9D8E7C7-2FEB-0E48-A579-8298A894FAB6}" type="datetimeFigureOut">
              <a:rPr lang="en-US" smtClean="0"/>
              <a:t>5/16/18</a:t>
            </a:fld>
            <a:endParaRPr lang="en-US" dirty="0"/>
          </a:p>
        </p:txBody>
      </p:sp>
      <p:sp>
        <p:nvSpPr>
          <p:cNvPr id="6" name="Footer Placeholder 5">
            <a:extLst>
              <a:ext uri="{FF2B5EF4-FFF2-40B4-BE49-F238E27FC236}">
                <a16:creationId xmlns:a16="http://schemas.microsoft.com/office/drawing/2014/main" xmlns="" id="{735849EB-0A15-8B46-93AB-93FD586E12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81F60A0-4985-284F-ACA2-5199AEB0FEEF}"/>
              </a:ext>
            </a:extLst>
          </p:cNvPr>
          <p:cNvSpPr>
            <a:spLocks noGrp="1"/>
          </p:cNvSpPr>
          <p:nvPr>
            <p:ph type="sldNum" sz="quarter" idx="12"/>
          </p:nvPr>
        </p:nvSpPr>
        <p:spPr/>
        <p:txBody>
          <a:bodyPr/>
          <a:lstStyle/>
          <a:p>
            <a:fld id="{7B880478-92C3-A64A-8E3E-969D74968BE3}" type="slidenum">
              <a:rPr lang="en-US" smtClean="0"/>
              <a:t>‹#›</a:t>
            </a:fld>
            <a:endParaRPr lang="en-US" dirty="0"/>
          </a:p>
        </p:txBody>
      </p:sp>
    </p:spTree>
    <p:extLst>
      <p:ext uri="{BB962C8B-B14F-4D97-AF65-F5344CB8AC3E}">
        <p14:creationId xmlns:p14="http://schemas.microsoft.com/office/powerpoint/2010/main" val="27940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FFDABF-67A5-734D-AF4C-32D511C137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2F0055F-0B3C-2246-9CAD-8A8B1C2A39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27D5F580-B60A-AC45-8047-F4E90CAACC3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838FFF9-97C4-2041-99CB-BB9C28705F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AE336B6-099C-7945-9B3D-19A6BE12065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A7B88AF-73EB-D043-B673-FD0E26268D7B}"/>
              </a:ext>
            </a:extLst>
          </p:cNvPr>
          <p:cNvSpPr>
            <a:spLocks noGrp="1"/>
          </p:cNvSpPr>
          <p:nvPr>
            <p:ph type="dt" sz="half" idx="10"/>
          </p:nvPr>
        </p:nvSpPr>
        <p:spPr/>
        <p:txBody>
          <a:bodyPr/>
          <a:lstStyle/>
          <a:p>
            <a:fld id="{F9D8E7C7-2FEB-0E48-A579-8298A894FAB6}" type="datetimeFigureOut">
              <a:rPr lang="en-US" smtClean="0"/>
              <a:t>5/16/18</a:t>
            </a:fld>
            <a:endParaRPr lang="en-US" dirty="0"/>
          </a:p>
        </p:txBody>
      </p:sp>
      <p:sp>
        <p:nvSpPr>
          <p:cNvPr id="8" name="Footer Placeholder 7">
            <a:extLst>
              <a:ext uri="{FF2B5EF4-FFF2-40B4-BE49-F238E27FC236}">
                <a16:creationId xmlns:a16="http://schemas.microsoft.com/office/drawing/2014/main" xmlns="" id="{B4C4A844-60CC-2844-B05E-0D5D12E6D6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417B3334-709E-C54F-AFE2-E3E02D906471}"/>
              </a:ext>
            </a:extLst>
          </p:cNvPr>
          <p:cNvSpPr>
            <a:spLocks noGrp="1"/>
          </p:cNvSpPr>
          <p:nvPr>
            <p:ph type="sldNum" sz="quarter" idx="12"/>
          </p:nvPr>
        </p:nvSpPr>
        <p:spPr/>
        <p:txBody>
          <a:bodyPr/>
          <a:lstStyle/>
          <a:p>
            <a:fld id="{7B880478-92C3-A64A-8E3E-969D74968BE3}" type="slidenum">
              <a:rPr lang="en-US" smtClean="0"/>
              <a:t>‹#›</a:t>
            </a:fld>
            <a:endParaRPr lang="en-US" dirty="0"/>
          </a:p>
        </p:txBody>
      </p:sp>
    </p:spTree>
    <p:extLst>
      <p:ext uri="{BB962C8B-B14F-4D97-AF65-F5344CB8AC3E}">
        <p14:creationId xmlns:p14="http://schemas.microsoft.com/office/powerpoint/2010/main" val="211026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31B27-D271-554C-BB37-387057DA5D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743770C-EBB8-9E47-969F-303F250EFC0F}"/>
              </a:ext>
            </a:extLst>
          </p:cNvPr>
          <p:cNvSpPr>
            <a:spLocks noGrp="1"/>
          </p:cNvSpPr>
          <p:nvPr>
            <p:ph type="dt" sz="half" idx="10"/>
          </p:nvPr>
        </p:nvSpPr>
        <p:spPr/>
        <p:txBody>
          <a:bodyPr/>
          <a:lstStyle/>
          <a:p>
            <a:fld id="{F9D8E7C7-2FEB-0E48-A579-8298A894FAB6}" type="datetimeFigureOut">
              <a:rPr lang="en-US" smtClean="0"/>
              <a:t>5/16/18</a:t>
            </a:fld>
            <a:endParaRPr lang="en-US" dirty="0"/>
          </a:p>
        </p:txBody>
      </p:sp>
      <p:sp>
        <p:nvSpPr>
          <p:cNvPr id="4" name="Footer Placeholder 3">
            <a:extLst>
              <a:ext uri="{FF2B5EF4-FFF2-40B4-BE49-F238E27FC236}">
                <a16:creationId xmlns:a16="http://schemas.microsoft.com/office/drawing/2014/main" xmlns="" id="{95C29DAA-4542-784A-823F-57AAE7A51AC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53502F7F-A74B-A145-9341-EC727F5BC178}"/>
              </a:ext>
            </a:extLst>
          </p:cNvPr>
          <p:cNvSpPr>
            <a:spLocks noGrp="1"/>
          </p:cNvSpPr>
          <p:nvPr>
            <p:ph type="sldNum" sz="quarter" idx="12"/>
          </p:nvPr>
        </p:nvSpPr>
        <p:spPr/>
        <p:txBody>
          <a:bodyPr/>
          <a:lstStyle/>
          <a:p>
            <a:fld id="{7B880478-92C3-A64A-8E3E-969D74968BE3}" type="slidenum">
              <a:rPr lang="en-US" smtClean="0"/>
              <a:t>‹#›</a:t>
            </a:fld>
            <a:endParaRPr lang="en-US" dirty="0"/>
          </a:p>
        </p:txBody>
      </p:sp>
    </p:spTree>
    <p:extLst>
      <p:ext uri="{BB962C8B-B14F-4D97-AF65-F5344CB8AC3E}">
        <p14:creationId xmlns:p14="http://schemas.microsoft.com/office/powerpoint/2010/main" val="319737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35EB61A-8D23-A145-BFC0-5F3AA7D49A1C}"/>
              </a:ext>
            </a:extLst>
          </p:cNvPr>
          <p:cNvSpPr>
            <a:spLocks noGrp="1"/>
          </p:cNvSpPr>
          <p:nvPr>
            <p:ph type="dt" sz="half" idx="10"/>
          </p:nvPr>
        </p:nvSpPr>
        <p:spPr/>
        <p:txBody>
          <a:bodyPr/>
          <a:lstStyle/>
          <a:p>
            <a:fld id="{F9D8E7C7-2FEB-0E48-A579-8298A894FAB6}" type="datetimeFigureOut">
              <a:rPr lang="en-US" smtClean="0"/>
              <a:t>5/16/18</a:t>
            </a:fld>
            <a:endParaRPr lang="en-US" dirty="0"/>
          </a:p>
        </p:txBody>
      </p:sp>
      <p:sp>
        <p:nvSpPr>
          <p:cNvPr id="3" name="Footer Placeholder 2">
            <a:extLst>
              <a:ext uri="{FF2B5EF4-FFF2-40B4-BE49-F238E27FC236}">
                <a16:creationId xmlns:a16="http://schemas.microsoft.com/office/drawing/2014/main" xmlns="" id="{3565783C-0397-EB45-850F-F364C6E3AF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898DF9F6-0887-3A4A-8E63-6576C32597CF}"/>
              </a:ext>
            </a:extLst>
          </p:cNvPr>
          <p:cNvSpPr>
            <a:spLocks noGrp="1"/>
          </p:cNvSpPr>
          <p:nvPr>
            <p:ph type="sldNum" sz="quarter" idx="12"/>
          </p:nvPr>
        </p:nvSpPr>
        <p:spPr/>
        <p:txBody>
          <a:bodyPr/>
          <a:lstStyle/>
          <a:p>
            <a:fld id="{7B880478-92C3-A64A-8E3E-969D74968BE3}" type="slidenum">
              <a:rPr lang="en-US" smtClean="0"/>
              <a:t>‹#›</a:t>
            </a:fld>
            <a:endParaRPr lang="en-US" dirty="0"/>
          </a:p>
        </p:txBody>
      </p:sp>
    </p:spTree>
    <p:extLst>
      <p:ext uri="{BB962C8B-B14F-4D97-AF65-F5344CB8AC3E}">
        <p14:creationId xmlns:p14="http://schemas.microsoft.com/office/powerpoint/2010/main" val="256214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EBBEDD-650E-0747-9994-A15B28C1A7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22FCE1F-FB09-604D-90F6-A466AD1885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95C07E6-0928-BC4D-A640-882CB621B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586BEB7-CDC6-054D-B45B-2757255302B3}"/>
              </a:ext>
            </a:extLst>
          </p:cNvPr>
          <p:cNvSpPr>
            <a:spLocks noGrp="1"/>
          </p:cNvSpPr>
          <p:nvPr>
            <p:ph type="dt" sz="half" idx="10"/>
          </p:nvPr>
        </p:nvSpPr>
        <p:spPr/>
        <p:txBody>
          <a:bodyPr/>
          <a:lstStyle/>
          <a:p>
            <a:fld id="{F9D8E7C7-2FEB-0E48-A579-8298A894FAB6}" type="datetimeFigureOut">
              <a:rPr lang="en-US" smtClean="0"/>
              <a:t>5/16/18</a:t>
            </a:fld>
            <a:endParaRPr lang="en-US" dirty="0"/>
          </a:p>
        </p:txBody>
      </p:sp>
      <p:sp>
        <p:nvSpPr>
          <p:cNvPr id="6" name="Footer Placeholder 5">
            <a:extLst>
              <a:ext uri="{FF2B5EF4-FFF2-40B4-BE49-F238E27FC236}">
                <a16:creationId xmlns:a16="http://schemas.microsoft.com/office/drawing/2014/main" xmlns="" id="{C93EECC4-E602-D84E-B687-AECAE7B7B9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F183688-1B30-8C41-8AB4-0E2406473B8C}"/>
              </a:ext>
            </a:extLst>
          </p:cNvPr>
          <p:cNvSpPr>
            <a:spLocks noGrp="1"/>
          </p:cNvSpPr>
          <p:nvPr>
            <p:ph type="sldNum" sz="quarter" idx="12"/>
          </p:nvPr>
        </p:nvSpPr>
        <p:spPr/>
        <p:txBody>
          <a:bodyPr/>
          <a:lstStyle/>
          <a:p>
            <a:fld id="{7B880478-92C3-A64A-8E3E-969D74968BE3}" type="slidenum">
              <a:rPr lang="en-US" smtClean="0"/>
              <a:t>‹#›</a:t>
            </a:fld>
            <a:endParaRPr lang="en-US" dirty="0"/>
          </a:p>
        </p:txBody>
      </p:sp>
    </p:spTree>
    <p:extLst>
      <p:ext uri="{BB962C8B-B14F-4D97-AF65-F5344CB8AC3E}">
        <p14:creationId xmlns:p14="http://schemas.microsoft.com/office/powerpoint/2010/main" val="1980041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C1FC5F-AA8E-CF4A-A1FA-07406613FE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C728025-C21F-AC41-B445-DF82A6064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3A57AA05-16DD-2344-BD9A-632D59DC17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C5BB707-FDC8-FB45-AEDD-686C88220BEE}"/>
              </a:ext>
            </a:extLst>
          </p:cNvPr>
          <p:cNvSpPr>
            <a:spLocks noGrp="1"/>
          </p:cNvSpPr>
          <p:nvPr>
            <p:ph type="dt" sz="half" idx="10"/>
          </p:nvPr>
        </p:nvSpPr>
        <p:spPr/>
        <p:txBody>
          <a:bodyPr/>
          <a:lstStyle/>
          <a:p>
            <a:fld id="{F9D8E7C7-2FEB-0E48-A579-8298A894FAB6}" type="datetimeFigureOut">
              <a:rPr lang="en-US" smtClean="0"/>
              <a:t>5/16/18</a:t>
            </a:fld>
            <a:endParaRPr lang="en-US" dirty="0"/>
          </a:p>
        </p:txBody>
      </p:sp>
      <p:sp>
        <p:nvSpPr>
          <p:cNvPr id="6" name="Footer Placeholder 5">
            <a:extLst>
              <a:ext uri="{FF2B5EF4-FFF2-40B4-BE49-F238E27FC236}">
                <a16:creationId xmlns:a16="http://schemas.microsoft.com/office/drawing/2014/main" xmlns="" id="{64BFBF23-FE69-BF4B-A5E7-6E1BB78AA2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6C3B1541-9FC3-0046-ABE1-6CD464A57182}"/>
              </a:ext>
            </a:extLst>
          </p:cNvPr>
          <p:cNvSpPr>
            <a:spLocks noGrp="1"/>
          </p:cNvSpPr>
          <p:nvPr>
            <p:ph type="sldNum" sz="quarter" idx="12"/>
          </p:nvPr>
        </p:nvSpPr>
        <p:spPr/>
        <p:txBody>
          <a:bodyPr/>
          <a:lstStyle/>
          <a:p>
            <a:fld id="{7B880478-92C3-A64A-8E3E-969D74968BE3}" type="slidenum">
              <a:rPr lang="en-US" smtClean="0"/>
              <a:t>‹#›</a:t>
            </a:fld>
            <a:endParaRPr lang="en-US" dirty="0"/>
          </a:p>
        </p:txBody>
      </p:sp>
    </p:spTree>
    <p:extLst>
      <p:ext uri="{BB962C8B-B14F-4D97-AF65-F5344CB8AC3E}">
        <p14:creationId xmlns:p14="http://schemas.microsoft.com/office/powerpoint/2010/main" val="4284620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411790C-ED6D-6543-9B95-E44473C5B8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15100FE-E4EB-E04A-AEF2-F8578D4915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8781E3B-1FCB-9547-B462-1B2155F69F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D8E7C7-2FEB-0E48-A579-8298A894FAB6}" type="datetimeFigureOut">
              <a:rPr lang="en-US" smtClean="0"/>
              <a:t>5/16/18</a:t>
            </a:fld>
            <a:endParaRPr lang="en-US" dirty="0"/>
          </a:p>
        </p:txBody>
      </p:sp>
      <p:sp>
        <p:nvSpPr>
          <p:cNvPr id="5" name="Footer Placeholder 4">
            <a:extLst>
              <a:ext uri="{FF2B5EF4-FFF2-40B4-BE49-F238E27FC236}">
                <a16:creationId xmlns:a16="http://schemas.microsoft.com/office/drawing/2014/main" xmlns="" id="{DA0A7DED-2D34-BE47-AD5A-74EBAC3B33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7A7FC819-D7A3-C44E-91F5-EB830358CE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80478-92C3-A64A-8E3E-969D74968BE3}" type="slidenum">
              <a:rPr lang="en-US" smtClean="0"/>
              <a:t>‹#›</a:t>
            </a:fld>
            <a:endParaRPr lang="en-US" dirty="0"/>
          </a:p>
        </p:txBody>
      </p:sp>
    </p:spTree>
    <p:extLst>
      <p:ext uri="{BB962C8B-B14F-4D97-AF65-F5344CB8AC3E}">
        <p14:creationId xmlns:p14="http://schemas.microsoft.com/office/powerpoint/2010/main" val="3977391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nul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npagano@colum.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AC10B1-BD3B-1F4D-B577-AC7A0935AB06}"/>
              </a:ext>
            </a:extLst>
          </p:cNvPr>
          <p:cNvSpPr>
            <a:spLocks noGrp="1"/>
          </p:cNvSpPr>
          <p:nvPr>
            <p:ph type="ctrTitle"/>
          </p:nvPr>
        </p:nvSpPr>
        <p:spPr/>
        <p:txBody>
          <a:bodyPr>
            <a:normAutofit fontScale="90000"/>
          </a:bodyPr>
          <a:lstStyle/>
          <a:p>
            <a:r>
              <a:rPr lang="en-US" b="1" dirty="0"/>
              <a:t>HLC Comprehensive Reaccreditation: </a:t>
            </a:r>
            <a:br>
              <a:rPr lang="en-US" b="1" dirty="0"/>
            </a:br>
            <a:r>
              <a:rPr lang="en-US" b="1" dirty="0"/>
              <a:t>Open Forum for Criteria 3 and 4</a:t>
            </a:r>
          </a:p>
        </p:txBody>
      </p:sp>
      <p:sp>
        <p:nvSpPr>
          <p:cNvPr id="3" name="Subtitle 2">
            <a:extLst>
              <a:ext uri="{FF2B5EF4-FFF2-40B4-BE49-F238E27FC236}">
                <a16:creationId xmlns:a16="http://schemas.microsoft.com/office/drawing/2014/main" xmlns="" id="{81B6E0F9-0210-1946-A9F5-90CE20C0D56C}"/>
              </a:ext>
            </a:extLst>
          </p:cNvPr>
          <p:cNvSpPr>
            <a:spLocks noGrp="1"/>
          </p:cNvSpPr>
          <p:nvPr>
            <p:ph type="subTitle" idx="1"/>
          </p:nvPr>
        </p:nvSpPr>
        <p:spPr/>
        <p:txBody>
          <a:bodyPr>
            <a:normAutofit lnSpcReduction="10000"/>
          </a:bodyPr>
          <a:lstStyle/>
          <a:p>
            <a:r>
              <a:rPr lang="en-US" b="1" dirty="0">
                <a:solidFill>
                  <a:srgbClr val="00B0F0"/>
                </a:solidFill>
              </a:rPr>
              <a:t>Neil Pagano, Associate Provost for Accreditation and Assessment</a:t>
            </a:r>
          </a:p>
          <a:p>
            <a:r>
              <a:rPr lang="en-US" b="1" dirty="0">
                <a:solidFill>
                  <a:srgbClr val="00B0F0"/>
                </a:solidFill>
              </a:rPr>
              <a:t>Tyler Roeger, Project Manager for Assessment, Accreditation, and Faculty Development Initiatives </a:t>
            </a:r>
          </a:p>
          <a:p>
            <a:r>
              <a:rPr lang="en-US" b="1" dirty="0">
                <a:solidFill>
                  <a:srgbClr val="00B0F0"/>
                </a:solidFill>
              </a:rPr>
              <a:t>May 16 &amp; 17, 2018</a:t>
            </a:r>
          </a:p>
        </p:txBody>
      </p:sp>
    </p:spTree>
    <p:extLst>
      <p:ext uri="{BB962C8B-B14F-4D97-AF65-F5344CB8AC3E}">
        <p14:creationId xmlns:p14="http://schemas.microsoft.com/office/powerpoint/2010/main" val="2028329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7BA868-8DDC-604B-83A8-A3649853C263}"/>
              </a:ext>
            </a:extLst>
          </p:cNvPr>
          <p:cNvSpPr>
            <a:spLocks noGrp="1"/>
          </p:cNvSpPr>
          <p:nvPr>
            <p:ph type="title"/>
          </p:nvPr>
        </p:nvSpPr>
        <p:spPr/>
        <p:txBody>
          <a:bodyPr>
            <a:normAutofit fontScale="90000"/>
          </a:bodyPr>
          <a:lstStyle/>
          <a:p>
            <a:r>
              <a:rPr lang="en-US" b="1" dirty="0">
                <a:solidFill>
                  <a:srgbClr val="00B0F0"/>
                </a:solidFill>
              </a:rPr>
              <a:t>Core Component 3C (cont.):  The institution has the faculty and staff needed for effective, high-quality programs and student services.</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3FEFCB66-B78C-E54D-8F07-B3E549445A3C}"/>
              </a:ext>
            </a:extLst>
          </p:cNvPr>
          <p:cNvSpPr>
            <a:spLocks noGrp="1"/>
          </p:cNvSpPr>
          <p:nvPr>
            <p:ph sz="half" idx="1"/>
          </p:nvPr>
        </p:nvSpPr>
        <p:spPr>
          <a:xfrm>
            <a:off x="267286" y="1825625"/>
            <a:ext cx="5752514" cy="4800258"/>
          </a:xfrm>
        </p:spPr>
        <p:txBody>
          <a:bodyPr>
            <a:normAutofit/>
          </a:bodyPr>
          <a:lstStyle/>
          <a:p>
            <a:pPr marL="514350" indent="-514350">
              <a:buFont typeface="+mj-lt"/>
              <a:buAutoNum type="arabicPeriod" startAt="3"/>
            </a:pPr>
            <a:r>
              <a:rPr lang="en-US" dirty="0"/>
              <a:t>Instructors are evaluated regularly in accordance with established institutional policies and procedures.</a:t>
            </a:r>
          </a:p>
          <a:p>
            <a:pPr marL="514350" indent="-514350">
              <a:buFont typeface="+mj-lt"/>
              <a:buAutoNum type="arabicPeriod" startAt="3"/>
            </a:pPr>
            <a:r>
              <a:rPr lang="en-US" dirty="0"/>
              <a:t>The institution has processes and resources for assuring that instructors are current in their disciplines and adept in their teaching roles; it supports their professional development.</a:t>
            </a:r>
          </a:p>
          <a:p>
            <a:pPr marL="0" indent="0">
              <a:buNone/>
            </a:pPr>
            <a:endParaRPr lang="en-US" dirty="0"/>
          </a:p>
          <a:p>
            <a:pPr marL="0" indent="0">
              <a:buNone/>
            </a:pPr>
            <a:endParaRPr lang="en-US" dirty="0"/>
          </a:p>
          <a:p>
            <a:pPr marL="0" indent="0">
              <a:buNone/>
            </a:pPr>
            <a:endParaRPr lang="en-US" dirty="0"/>
          </a:p>
        </p:txBody>
      </p:sp>
      <p:sp>
        <p:nvSpPr>
          <p:cNvPr id="4" name="Content Placeholder 3"/>
          <p:cNvSpPr>
            <a:spLocks noGrp="1"/>
          </p:cNvSpPr>
          <p:nvPr>
            <p:ph sz="half" idx="2"/>
          </p:nvPr>
        </p:nvSpPr>
        <p:spPr/>
        <p:txBody>
          <a:bodyPr>
            <a:normAutofit/>
          </a:bodyPr>
          <a:lstStyle/>
          <a:p>
            <a:pPr marL="0" indent="0">
              <a:buNone/>
            </a:pPr>
            <a:r>
              <a:rPr lang="en-US" b="1" dirty="0">
                <a:solidFill>
                  <a:srgbClr val="00B0F0"/>
                </a:solidFill>
              </a:rPr>
              <a:t>Evidence:  </a:t>
            </a:r>
          </a:p>
          <a:p>
            <a:endParaRPr lang="en-US" dirty="0"/>
          </a:p>
          <a:p>
            <a:r>
              <a:rPr lang="en-US" dirty="0"/>
              <a:t>Faculty Evaluation Policies (Faculty Handbook, PFAC Contract)</a:t>
            </a:r>
          </a:p>
          <a:p>
            <a:endParaRPr lang="en-US" dirty="0"/>
          </a:p>
          <a:p>
            <a:r>
              <a:rPr lang="en-US" dirty="0"/>
              <a:t>Faculty Development and Support</a:t>
            </a:r>
          </a:p>
          <a:p>
            <a:endParaRPr lang="en-US" dirty="0"/>
          </a:p>
        </p:txBody>
      </p:sp>
    </p:spTree>
    <p:extLst>
      <p:ext uri="{BB962C8B-B14F-4D97-AF65-F5344CB8AC3E}">
        <p14:creationId xmlns:p14="http://schemas.microsoft.com/office/powerpoint/2010/main" val="192264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7BA868-8DDC-604B-83A8-A3649853C263}"/>
              </a:ext>
            </a:extLst>
          </p:cNvPr>
          <p:cNvSpPr>
            <a:spLocks noGrp="1"/>
          </p:cNvSpPr>
          <p:nvPr>
            <p:ph type="title"/>
          </p:nvPr>
        </p:nvSpPr>
        <p:spPr/>
        <p:txBody>
          <a:bodyPr>
            <a:normAutofit fontScale="90000"/>
          </a:bodyPr>
          <a:lstStyle/>
          <a:p>
            <a:r>
              <a:rPr lang="en-US" b="1" dirty="0">
                <a:solidFill>
                  <a:srgbClr val="00B0F0"/>
                </a:solidFill>
              </a:rPr>
              <a:t>Core Component 3C (cont.):  The institution has the faculty and staff needed for effective, high-quality programs and student services.</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3FEFCB66-B78C-E54D-8F07-B3E549445A3C}"/>
              </a:ext>
            </a:extLst>
          </p:cNvPr>
          <p:cNvSpPr>
            <a:spLocks noGrp="1"/>
          </p:cNvSpPr>
          <p:nvPr>
            <p:ph sz="half" idx="1"/>
          </p:nvPr>
        </p:nvSpPr>
        <p:spPr>
          <a:xfrm>
            <a:off x="281354" y="1825625"/>
            <a:ext cx="5738446" cy="4786190"/>
          </a:xfrm>
        </p:spPr>
        <p:txBody>
          <a:bodyPr>
            <a:normAutofit lnSpcReduction="10000"/>
          </a:bodyPr>
          <a:lstStyle/>
          <a:p>
            <a:pPr marL="514350" indent="-514350">
              <a:buFont typeface="+mj-lt"/>
              <a:buAutoNum type="arabicPeriod" startAt="5"/>
            </a:pPr>
            <a:r>
              <a:rPr lang="en-US" dirty="0"/>
              <a:t>Instructors are accessible for student inquiry.</a:t>
            </a:r>
          </a:p>
          <a:p>
            <a:pPr marL="514350" indent="-514350">
              <a:buFont typeface="+mj-lt"/>
              <a:buAutoNum type="arabicPeriod" startAt="5"/>
            </a:pPr>
            <a:r>
              <a:rPr lang="en-US" dirty="0"/>
              <a:t>Staff members providing student support services, such as tutoring, financial aid advising, academic advising, and co-curricular activities, are appropriately qualified, trained, and supported in their professional development.</a:t>
            </a:r>
          </a:p>
          <a:p>
            <a:pPr marL="0" indent="0">
              <a:buNone/>
            </a:pPr>
            <a:endParaRPr lang="en-US" dirty="0"/>
          </a:p>
          <a:p>
            <a:pPr marL="0" indent="0">
              <a:buNone/>
            </a:pPr>
            <a:endParaRPr lang="en-US" dirty="0"/>
          </a:p>
          <a:p>
            <a:pPr marL="514350" indent="-514350">
              <a:buFont typeface="+mj-lt"/>
              <a:buAutoNum type="arabicPeriod" startAt="3"/>
            </a:pPr>
            <a:endParaRPr lang="en-US" dirty="0"/>
          </a:p>
          <a:p>
            <a:pPr marL="0" indent="0">
              <a:buNone/>
            </a:pPr>
            <a:endParaRPr lang="en-US" dirty="0"/>
          </a:p>
        </p:txBody>
      </p:sp>
      <p:sp>
        <p:nvSpPr>
          <p:cNvPr id="4" name="Content Placeholder 3"/>
          <p:cNvSpPr>
            <a:spLocks noGrp="1"/>
          </p:cNvSpPr>
          <p:nvPr>
            <p:ph sz="half" idx="2"/>
          </p:nvPr>
        </p:nvSpPr>
        <p:spPr/>
        <p:txBody>
          <a:bodyPr>
            <a:normAutofit lnSpcReduction="10000"/>
          </a:bodyPr>
          <a:lstStyle/>
          <a:p>
            <a:pPr marL="0" indent="0">
              <a:buNone/>
            </a:pPr>
            <a:r>
              <a:rPr lang="en-US" b="1" dirty="0">
                <a:solidFill>
                  <a:srgbClr val="00B0F0"/>
                </a:solidFill>
              </a:rPr>
              <a:t>Evidence: </a:t>
            </a:r>
          </a:p>
          <a:p>
            <a:endParaRPr lang="en-US" dirty="0"/>
          </a:p>
          <a:p>
            <a:r>
              <a:rPr lang="en-US" dirty="0"/>
              <a:t>Syllabus Template (faculty hours requirement)</a:t>
            </a:r>
          </a:p>
          <a:p>
            <a:r>
              <a:rPr lang="en-US" dirty="0"/>
              <a:t>Student Support: College Advising Center</a:t>
            </a:r>
          </a:p>
          <a:p>
            <a:r>
              <a:rPr lang="en-US" dirty="0"/>
              <a:t>Learning Studio; Library; Student Financial Services</a:t>
            </a:r>
          </a:p>
          <a:p>
            <a:r>
              <a:rPr lang="en-US" dirty="0"/>
              <a:t>Staff Qualifications and Development</a:t>
            </a:r>
          </a:p>
          <a:p>
            <a:endParaRPr lang="en-US" dirty="0"/>
          </a:p>
          <a:p>
            <a:endParaRPr lang="en-US" dirty="0"/>
          </a:p>
        </p:txBody>
      </p:sp>
    </p:spTree>
    <p:extLst>
      <p:ext uri="{BB962C8B-B14F-4D97-AF65-F5344CB8AC3E}">
        <p14:creationId xmlns:p14="http://schemas.microsoft.com/office/powerpoint/2010/main" val="29802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7BA868-8DDC-604B-83A8-A3649853C263}"/>
              </a:ext>
            </a:extLst>
          </p:cNvPr>
          <p:cNvSpPr>
            <a:spLocks noGrp="1"/>
          </p:cNvSpPr>
          <p:nvPr>
            <p:ph type="title"/>
          </p:nvPr>
        </p:nvSpPr>
        <p:spPr/>
        <p:txBody>
          <a:bodyPr>
            <a:normAutofit fontScale="90000"/>
          </a:bodyPr>
          <a:lstStyle/>
          <a:p>
            <a:r>
              <a:rPr lang="en-US" b="1" dirty="0">
                <a:solidFill>
                  <a:srgbClr val="00B0F0"/>
                </a:solidFill>
              </a:rPr>
              <a:t>Core Component 3D: The institution provides support for student learning and effective teaching.</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3FEFCB66-B78C-E54D-8F07-B3E549445A3C}"/>
              </a:ext>
            </a:extLst>
          </p:cNvPr>
          <p:cNvSpPr>
            <a:spLocks noGrp="1"/>
          </p:cNvSpPr>
          <p:nvPr>
            <p:ph sz="half" idx="1"/>
          </p:nvPr>
        </p:nvSpPr>
        <p:spPr/>
        <p:txBody>
          <a:bodyPr>
            <a:normAutofit fontScale="85000" lnSpcReduction="10000"/>
          </a:bodyPr>
          <a:lstStyle/>
          <a:p>
            <a:pPr marL="514350" indent="-514350">
              <a:buFont typeface="+mj-lt"/>
              <a:buAutoNum type="arabicPeriod"/>
            </a:pPr>
            <a:r>
              <a:rPr lang="en-US" dirty="0"/>
              <a:t>The institution provides student support services suited to the needs of its student populations. </a:t>
            </a:r>
          </a:p>
          <a:p>
            <a:pPr marL="514350" indent="-514350">
              <a:buFont typeface="+mj-lt"/>
              <a:buAutoNum type="arabicPeriod"/>
            </a:pPr>
            <a:r>
              <a:rPr lang="en-US" dirty="0"/>
              <a:t>The institution provides for learning support and preparatory instruction to address the academic needs of its students. It has a process for directing entering students to courses and programs for which the students are adequately prepared.</a:t>
            </a:r>
          </a:p>
          <a:p>
            <a:pPr marL="514350" indent="-514350">
              <a:buFont typeface="+mj-lt"/>
              <a:buAutoNum type="arabicPeriod"/>
            </a:pPr>
            <a:r>
              <a:rPr lang="en-US" dirty="0"/>
              <a:t>The institution provides academic advising suited to its programs and the needs of its students.</a:t>
            </a:r>
          </a:p>
          <a:p>
            <a:pPr marL="0" indent="0">
              <a:buNone/>
            </a:pPr>
            <a:endParaRPr lang="en-US" dirty="0"/>
          </a:p>
          <a:p>
            <a:pPr marL="514350" indent="-514350">
              <a:buFont typeface="+mj-lt"/>
              <a:buAutoNum type="arabicPeriod" startAt="3"/>
            </a:pPr>
            <a:endParaRPr lang="en-US" dirty="0"/>
          </a:p>
          <a:p>
            <a:pPr marL="0" indent="0">
              <a:buNone/>
            </a:pPr>
            <a:endParaRPr lang="en-US" dirty="0"/>
          </a:p>
        </p:txBody>
      </p:sp>
      <p:sp>
        <p:nvSpPr>
          <p:cNvPr id="4" name="Content Placeholder 3"/>
          <p:cNvSpPr>
            <a:spLocks noGrp="1"/>
          </p:cNvSpPr>
          <p:nvPr>
            <p:ph sz="half" idx="2"/>
          </p:nvPr>
        </p:nvSpPr>
        <p:spPr/>
        <p:txBody>
          <a:bodyPr>
            <a:normAutofit fontScale="85000" lnSpcReduction="10000"/>
          </a:bodyPr>
          <a:lstStyle/>
          <a:p>
            <a:pPr marL="0" indent="0">
              <a:buNone/>
            </a:pPr>
            <a:r>
              <a:rPr lang="en-US" b="1" dirty="0">
                <a:solidFill>
                  <a:srgbClr val="00B0F0"/>
                </a:solidFill>
              </a:rPr>
              <a:t>Evidence: </a:t>
            </a:r>
          </a:p>
          <a:p>
            <a:endParaRPr lang="en-US" dirty="0"/>
          </a:p>
          <a:p>
            <a:r>
              <a:rPr lang="en-US" dirty="0"/>
              <a:t>Learning Studio</a:t>
            </a:r>
          </a:p>
          <a:p>
            <a:r>
              <a:rPr lang="en-US" dirty="0"/>
              <a:t>Library</a:t>
            </a:r>
          </a:p>
          <a:p>
            <a:r>
              <a:rPr lang="en-US" dirty="0"/>
              <a:t>English and Math Placement</a:t>
            </a:r>
          </a:p>
          <a:p>
            <a:r>
              <a:rPr lang="en-US" dirty="0"/>
              <a:t>English and Math Developmental Courses</a:t>
            </a:r>
          </a:p>
          <a:p>
            <a:r>
              <a:rPr lang="en-US" dirty="0"/>
              <a:t>New Student Orientation</a:t>
            </a:r>
          </a:p>
          <a:p>
            <a:r>
              <a:rPr lang="en-US" dirty="0"/>
              <a:t>College Advising Center (CAC)</a:t>
            </a:r>
          </a:p>
          <a:p>
            <a:r>
              <a:rPr lang="en-US" dirty="0"/>
              <a:t>CAC Tools: SSC, APR, EASE</a:t>
            </a:r>
          </a:p>
          <a:p>
            <a:endParaRPr lang="en-US" dirty="0"/>
          </a:p>
        </p:txBody>
      </p:sp>
    </p:spTree>
    <p:extLst>
      <p:ext uri="{BB962C8B-B14F-4D97-AF65-F5344CB8AC3E}">
        <p14:creationId xmlns:p14="http://schemas.microsoft.com/office/powerpoint/2010/main" val="25989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7BA868-8DDC-604B-83A8-A3649853C263}"/>
              </a:ext>
            </a:extLst>
          </p:cNvPr>
          <p:cNvSpPr>
            <a:spLocks noGrp="1"/>
          </p:cNvSpPr>
          <p:nvPr>
            <p:ph type="title"/>
          </p:nvPr>
        </p:nvSpPr>
        <p:spPr/>
        <p:txBody>
          <a:bodyPr>
            <a:normAutofit fontScale="90000"/>
          </a:bodyPr>
          <a:lstStyle/>
          <a:p>
            <a:r>
              <a:rPr lang="en-US" b="1" dirty="0">
                <a:solidFill>
                  <a:srgbClr val="00B0F0"/>
                </a:solidFill>
              </a:rPr>
              <a:t>Core Component 3D: The institution provides support for student learning and effective teaching.</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3FEFCB66-B78C-E54D-8F07-B3E549445A3C}"/>
              </a:ext>
            </a:extLst>
          </p:cNvPr>
          <p:cNvSpPr>
            <a:spLocks noGrp="1"/>
          </p:cNvSpPr>
          <p:nvPr>
            <p:ph sz="half" idx="1"/>
          </p:nvPr>
        </p:nvSpPr>
        <p:spPr>
          <a:xfrm>
            <a:off x="225083" y="1825624"/>
            <a:ext cx="5794717" cy="4842461"/>
          </a:xfrm>
        </p:spPr>
        <p:txBody>
          <a:bodyPr>
            <a:normAutofit fontScale="92500" lnSpcReduction="10000"/>
          </a:bodyPr>
          <a:lstStyle/>
          <a:p>
            <a:pPr marL="514350" indent="-514350">
              <a:buFont typeface="+mj-lt"/>
              <a:buAutoNum type="arabicPeriod" startAt="4"/>
            </a:pPr>
            <a:r>
              <a:rPr lang="en-US" dirty="0"/>
              <a:t>The institution provides to students and instructors the infrastructure and resources necessary to support effective teaching and learning (technological infrastructure, scientific laboratories, libraries, performance spaces, clinical practice sites, museum collections, as appropriate to the institution’s offerings).</a:t>
            </a:r>
          </a:p>
          <a:p>
            <a:pPr marL="514350" indent="-514350">
              <a:buFont typeface="+mj-lt"/>
              <a:buAutoNum type="arabicPeriod" startAt="4"/>
            </a:pPr>
            <a:r>
              <a:rPr lang="en-US" dirty="0"/>
              <a:t>The institution provides to students guidance in the effective use of research and information resources.</a:t>
            </a:r>
          </a:p>
          <a:p>
            <a:pPr marL="0" indent="0">
              <a:buNone/>
            </a:pPr>
            <a:endParaRPr lang="en-US" dirty="0"/>
          </a:p>
          <a:p>
            <a:pPr marL="514350" indent="-514350">
              <a:buFont typeface="+mj-lt"/>
              <a:buAutoNum type="arabicPeriod" startAt="3"/>
            </a:pPr>
            <a:endParaRPr lang="en-US" dirty="0"/>
          </a:p>
          <a:p>
            <a:pPr marL="0" indent="0">
              <a:buNone/>
            </a:pPr>
            <a:endParaRPr lang="en-US" dirty="0"/>
          </a:p>
        </p:txBody>
      </p:sp>
      <p:sp>
        <p:nvSpPr>
          <p:cNvPr id="4" name="Content Placeholder 3"/>
          <p:cNvSpPr>
            <a:spLocks noGrp="1"/>
          </p:cNvSpPr>
          <p:nvPr>
            <p:ph sz="half" idx="2"/>
          </p:nvPr>
        </p:nvSpPr>
        <p:spPr/>
        <p:txBody>
          <a:bodyPr>
            <a:normAutofit fontScale="92500" lnSpcReduction="10000"/>
          </a:bodyPr>
          <a:lstStyle/>
          <a:p>
            <a:pPr marL="0" indent="0">
              <a:buNone/>
            </a:pPr>
            <a:r>
              <a:rPr lang="en-US" b="1" dirty="0">
                <a:solidFill>
                  <a:srgbClr val="00B0F0"/>
                </a:solidFill>
              </a:rPr>
              <a:t>Evidence: </a:t>
            </a:r>
          </a:p>
          <a:p>
            <a:endParaRPr lang="en-US" dirty="0"/>
          </a:p>
          <a:p>
            <a:r>
              <a:rPr lang="en-US" dirty="0"/>
              <a:t>Specialized Teaching Spaces</a:t>
            </a:r>
          </a:p>
          <a:p>
            <a:endParaRPr lang="en-US" dirty="0"/>
          </a:p>
          <a:p>
            <a:r>
              <a:rPr lang="en-US" dirty="0"/>
              <a:t>General Purpose Classrooms</a:t>
            </a:r>
          </a:p>
          <a:p>
            <a:endParaRPr lang="en-US" dirty="0"/>
          </a:p>
          <a:p>
            <a:r>
              <a:rPr lang="en-US" dirty="0"/>
              <a:t>IT/Learning Management System</a:t>
            </a:r>
          </a:p>
          <a:p>
            <a:endParaRPr lang="en-US" dirty="0"/>
          </a:p>
          <a:p>
            <a:r>
              <a:rPr lang="en-US" dirty="0"/>
              <a:t>Library</a:t>
            </a:r>
          </a:p>
          <a:p>
            <a:endParaRPr lang="en-US" dirty="0"/>
          </a:p>
        </p:txBody>
      </p:sp>
    </p:spTree>
    <p:extLst>
      <p:ext uri="{BB962C8B-B14F-4D97-AF65-F5344CB8AC3E}">
        <p14:creationId xmlns:p14="http://schemas.microsoft.com/office/powerpoint/2010/main" val="27013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7BA868-8DDC-604B-83A8-A3649853C263}"/>
              </a:ext>
            </a:extLst>
          </p:cNvPr>
          <p:cNvSpPr>
            <a:spLocks noGrp="1"/>
          </p:cNvSpPr>
          <p:nvPr>
            <p:ph type="title"/>
          </p:nvPr>
        </p:nvSpPr>
        <p:spPr/>
        <p:txBody>
          <a:bodyPr>
            <a:normAutofit fontScale="90000"/>
          </a:bodyPr>
          <a:lstStyle/>
          <a:p>
            <a:r>
              <a:rPr lang="en-US" b="1" dirty="0">
                <a:solidFill>
                  <a:srgbClr val="00B0F0"/>
                </a:solidFill>
              </a:rPr>
              <a:t>Core Component 3E: The institution fulfills the claims it makes for an enriched educational environment.</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3FEFCB66-B78C-E54D-8F07-B3E549445A3C}"/>
              </a:ext>
            </a:extLst>
          </p:cNvPr>
          <p:cNvSpPr>
            <a:spLocks noGrp="1"/>
          </p:cNvSpPr>
          <p:nvPr>
            <p:ph sz="half" idx="1"/>
          </p:nvPr>
        </p:nvSpPr>
        <p:spPr>
          <a:xfrm>
            <a:off x="182880" y="1825624"/>
            <a:ext cx="5836920" cy="4856529"/>
          </a:xfrm>
        </p:spPr>
        <p:txBody>
          <a:bodyPr>
            <a:normAutofit fontScale="92500" lnSpcReduction="10000"/>
          </a:bodyPr>
          <a:lstStyle/>
          <a:p>
            <a:pPr marL="514350" indent="-514350">
              <a:buFont typeface="+mj-lt"/>
              <a:buAutoNum type="arabicPeriod"/>
            </a:pPr>
            <a:r>
              <a:rPr lang="en-US" dirty="0"/>
              <a:t>Co-curricular programs are suited to the institution’s mission and contribute to the educational experience of its students.</a:t>
            </a:r>
          </a:p>
          <a:p>
            <a:pPr marL="514350" indent="-514350">
              <a:buFont typeface="+mj-lt"/>
              <a:buAutoNum type="arabicPeriod"/>
            </a:pPr>
            <a:r>
              <a:rPr lang="en-US" dirty="0"/>
              <a:t>The institution demonstrates any claims it makes about contributions to its students’ educational experience by virtue of aspects of its mission, such as research, community engagement, service learning, religious or spiritual purpose, and economic development.</a:t>
            </a:r>
          </a:p>
          <a:p>
            <a:pPr marL="0" indent="0">
              <a:buNone/>
            </a:pPr>
            <a:endParaRPr lang="en-US" dirty="0"/>
          </a:p>
          <a:p>
            <a:pPr marL="0" indent="0">
              <a:buNone/>
            </a:pPr>
            <a:endParaRPr lang="en-US" dirty="0"/>
          </a:p>
          <a:p>
            <a:pPr marL="514350" indent="-514350">
              <a:buFont typeface="+mj-lt"/>
              <a:buAutoNum type="arabicPeriod" startAt="3"/>
            </a:pPr>
            <a:endParaRPr lang="en-US" dirty="0"/>
          </a:p>
          <a:p>
            <a:pPr marL="0" indent="0">
              <a:buNone/>
            </a:pPr>
            <a:endParaRPr lang="en-US" dirty="0"/>
          </a:p>
        </p:txBody>
      </p:sp>
      <p:sp>
        <p:nvSpPr>
          <p:cNvPr id="4" name="Content Placeholder 3"/>
          <p:cNvSpPr>
            <a:spLocks noGrp="1"/>
          </p:cNvSpPr>
          <p:nvPr>
            <p:ph sz="half" idx="2"/>
          </p:nvPr>
        </p:nvSpPr>
        <p:spPr/>
        <p:txBody>
          <a:bodyPr>
            <a:normAutofit fontScale="92500" lnSpcReduction="10000"/>
          </a:bodyPr>
          <a:lstStyle/>
          <a:p>
            <a:pPr marL="0" indent="0">
              <a:buNone/>
            </a:pPr>
            <a:r>
              <a:rPr lang="en-US" b="1" dirty="0">
                <a:solidFill>
                  <a:srgbClr val="00B0F0"/>
                </a:solidFill>
              </a:rPr>
              <a:t>Evidence: </a:t>
            </a:r>
          </a:p>
          <a:p>
            <a:endParaRPr lang="en-US" dirty="0"/>
          </a:p>
          <a:p>
            <a:r>
              <a:rPr lang="en-US" dirty="0"/>
              <a:t>Department of Exhibition and Performance Spaces (DEPS)</a:t>
            </a:r>
          </a:p>
          <a:p>
            <a:endParaRPr lang="en-US" dirty="0"/>
          </a:p>
          <a:p>
            <a:r>
              <a:rPr lang="en-US" dirty="0"/>
              <a:t>Student Organizations</a:t>
            </a:r>
          </a:p>
          <a:p>
            <a:endParaRPr lang="en-US" dirty="0"/>
          </a:p>
          <a:p>
            <a:r>
              <a:rPr lang="en-US" dirty="0"/>
              <a:t>Graduating Student Survey; Alumni Survey; National Survey of Student Engagement; Your First College Year Survey</a:t>
            </a:r>
          </a:p>
          <a:p>
            <a:endParaRPr lang="en-US" dirty="0"/>
          </a:p>
        </p:txBody>
      </p:sp>
    </p:spTree>
    <p:extLst>
      <p:ext uri="{BB962C8B-B14F-4D97-AF65-F5344CB8AC3E}">
        <p14:creationId xmlns:p14="http://schemas.microsoft.com/office/powerpoint/2010/main" val="181943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858000" cy="1143000"/>
          </a:xfrm>
        </p:spPr>
        <p:txBody>
          <a:bodyPr>
            <a:normAutofit/>
          </a:bodyPr>
          <a:lstStyle/>
          <a:p>
            <a:pPr algn="l"/>
            <a:r>
              <a:rPr lang="en-US" b="1" dirty="0">
                <a:solidFill>
                  <a:srgbClr val="00B0F0"/>
                </a:solidFill>
              </a:rPr>
              <a:t>Satisfaction with Courses</a:t>
            </a:r>
          </a:p>
        </p:txBody>
      </p:sp>
      <p:cxnSp>
        <p:nvCxnSpPr>
          <p:cNvPr id="7" name="Straight Connector 6"/>
          <p:cNvCxnSpPr/>
          <p:nvPr/>
        </p:nvCxnSpPr>
        <p:spPr>
          <a:xfrm>
            <a:off x="1981200" y="533400"/>
            <a:ext cx="0" cy="609600"/>
          </a:xfrm>
          <a:prstGeom prst="line">
            <a:avLst/>
          </a:prstGeom>
          <a:ln w="76200">
            <a:solidFill>
              <a:srgbClr val="25B8C9"/>
            </a:solidFill>
          </a:ln>
        </p:spPr>
        <p:style>
          <a:lnRef idx="1">
            <a:schemeClr val="accent1"/>
          </a:lnRef>
          <a:fillRef idx="0">
            <a:schemeClr val="accent1"/>
          </a:fillRef>
          <a:effectRef idx="0">
            <a:schemeClr val="accent1"/>
          </a:effectRef>
          <a:fontRef idx="minor">
            <a:schemeClr val="tx1"/>
          </a:fontRef>
        </p:style>
      </p:cxnSp>
      <p:sp>
        <p:nvSpPr>
          <p:cNvPr id="9" name="Slide Number Placeholder 13"/>
          <p:cNvSpPr>
            <a:spLocks noGrp="1"/>
          </p:cNvSpPr>
          <p:nvPr>
            <p:ph type="sldNum" sz="quarter" idx="12"/>
          </p:nvPr>
        </p:nvSpPr>
        <p:spPr>
          <a:xfrm>
            <a:off x="8077200" y="6356351"/>
            <a:ext cx="2133600" cy="365125"/>
          </a:xfrm>
        </p:spPr>
        <p:txBody>
          <a:bodyPr/>
          <a:lstStyle/>
          <a:p>
            <a:fld id="{4AD471FC-6CE1-47A4-8E84-D7428D7DA815}" type="slidenum">
              <a:rPr lang="en-US" sz="1000"/>
              <a:t>15</a:t>
            </a:fld>
            <a:endParaRPr lang="en-US" sz="1000" dirty="0"/>
          </a:p>
        </p:txBody>
      </p:sp>
      <p:sp>
        <p:nvSpPr>
          <p:cNvPr id="10" name="Content Placeholder 2"/>
          <p:cNvSpPr>
            <a:spLocks noGrp="1"/>
          </p:cNvSpPr>
          <p:nvPr>
            <p:ph idx="1"/>
          </p:nvPr>
        </p:nvSpPr>
        <p:spPr>
          <a:xfrm>
            <a:off x="2286000" y="1295402"/>
            <a:ext cx="8229600" cy="838199"/>
          </a:xfrm>
        </p:spPr>
        <p:txBody>
          <a:bodyPr>
            <a:noAutofit/>
          </a:bodyPr>
          <a:lstStyle/>
          <a:p>
            <a:pPr>
              <a:lnSpc>
                <a:spcPct val="80000"/>
              </a:lnSpc>
              <a:spcAft>
                <a:spcPts val="600"/>
              </a:spcAft>
              <a:buClr>
                <a:srgbClr val="B1DCE5"/>
              </a:buClr>
            </a:pPr>
            <a:r>
              <a:rPr lang="en-US" sz="1800" dirty="0">
                <a:solidFill>
                  <a:srgbClr val="58585A"/>
                </a:solidFill>
              </a:rPr>
              <a:t>The following chart divides the YFCY construct </a:t>
            </a:r>
            <a:r>
              <a:rPr lang="en-US" sz="1800" i="1" dirty="0">
                <a:solidFill>
                  <a:srgbClr val="58585A"/>
                </a:solidFill>
              </a:rPr>
              <a:t>Satisfaction with Courses</a:t>
            </a:r>
            <a:endParaRPr lang="en-US" sz="1800" dirty="0">
              <a:solidFill>
                <a:srgbClr val="58585A"/>
              </a:solidFill>
            </a:endParaRPr>
          </a:p>
          <a:p>
            <a:pPr>
              <a:lnSpc>
                <a:spcPct val="80000"/>
              </a:lnSpc>
              <a:spcAft>
                <a:spcPts val="600"/>
              </a:spcAft>
              <a:buClr>
                <a:srgbClr val="B1DCE5"/>
              </a:buClr>
            </a:pPr>
            <a:r>
              <a:rPr lang="en-US" sz="1800" dirty="0">
                <a:solidFill>
                  <a:srgbClr val="58585A"/>
                </a:solidFill>
              </a:rPr>
              <a:t>The percentage of non-retainers and retainers who responded to the specified scale categories are provided below</a:t>
            </a:r>
          </a:p>
        </p:txBody>
      </p:sp>
      <p:graphicFrame>
        <p:nvGraphicFramePr>
          <p:cNvPr id="11" name="Chart 10"/>
          <p:cNvGraphicFramePr>
            <a:graphicFrameLocks noGrp="1"/>
          </p:cNvGraphicFramePr>
          <p:nvPr>
            <p:extLst/>
          </p:nvPr>
        </p:nvGraphicFramePr>
        <p:xfrm>
          <a:off x="1762125" y="2209800"/>
          <a:ext cx="8667750" cy="43672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5000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EA097F-6399-D647-B74A-573AE634D80D}"/>
              </a:ext>
            </a:extLst>
          </p:cNvPr>
          <p:cNvSpPr>
            <a:spLocks noGrp="1"/>
          </p:cNvSpPr>
          <p:nvPr>
            <p:ph type="title"/>
          </p:nvPr>
        </p:nvSpPr>
        <p:spPr/>
        <p:txBody>
          <a:bodyPr/>
          <a:lstStyle/>
          <a:p>
            <a:r>
              <a:rPr lang="en-US" b="1" dirty="0">
                <a:solidFill>
                  <a:srgbClr val="00B0F0"/>
                </a:solidFill>
              </a:rPr>
              <a:t>What We’ve Learned about the College…</a:t>
            </a:r>
          </a:p>
        </p:txBody>
      </p:sp>
      <p:sp>
        <p:nvSpPr>
          <p:cNvPr id="3" name="Content Placeholder 2">
            <a:extLst>
              <a:ext uri="{FF2B5EF4-FFF2-40B4-BE49-F238E27FC236}">
                <a16:creationId xmlns:a16="http://schemas.microsoft.com/office/drawing/2014/main" xmlns="" id="{F457DFAC-66F0-4446-AA6A-77674EED1717}"/>
              </a:ext>
            </a:extLst>
          </p:cNvPr>
          <p:cNvSpPr>
            <a:spLocks noGrp="1"/>
          </p:cNvSpPr>
          <p:nvPr>
            <p:ph idx="1"/>
          </p:nvPr>
        </p:nvSpPr>
        <p:spPr/>
        <p:txBody>
          <a:bodyPr/>
          <a:lstStyle/>
          <a:p>
            <a:r>
              <a:rPr lang="en-US" dirty="0"/>
              <a:t>Specialized instructional spaces are incredible</a:t>
            </a:r>
          </a:p>
          <a:p>
            <a:pPr lvl="1"/>
            <a:r>
              <a:rPr lang="en-US" sz="2800" dirty="0"/>
              <a:t>Media Production Center like no other</a:t>
            </a:r>
          </a:p>
          <a:p>
            <a:pPr lvl="1"/>
            <a:r>
              <a:rPr lang="en-US" sz="2800" dirty="0"/>
              <a:t>1104 S. Wabash like a mini-factory</a:t>
            </a:r>
          </a:p>
          <a:p>
            <a:pPr lvl="1"/>
            <a:r>
              <a:rPr lang="en-US" sz="2800" dirty="0"/>
              <a:t>623 S. Wabash space (Design, Photo, Fashion)</a:t>
            </a:r>
          </a:p>
          <a:p>
            <a:pPr lvl="1"/>
            <a:r>
              <a:rPr lang="en-US" sz="2800" dirty="0"/>
              <a:t>Performance spaces (Theatre, Dance)</a:t>
            </a:r>
          </a:p>
          <a:p>
            <a:pPr lvl="1"/>
            <a:r>
              <a:rPr lang="en-US" sz="2800" dirty="0"/>
              <a:t>Specialized Labs (Audio Arts and Acoustics, Science and Mathematics)</a:t>
            </a:r>
          </a:p>
        </p:txBody>
      </p:sp>
    </p:spTree>
    <p:extLst>
      <p:ext uri="{BB962C8B-B14F-4D97-AF65-F5344CB8AC3E}">
        <p14:creationId xmlns:p14="http://schemas.microsoft.com/office/powerpoint/2010/main" val="918623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EA097F-6399-D647-B74A-573AE634D80D}"/>
              </a:ext>
            </a:extLst>
          </p:cNvPr>
          <p:cNvSpPr>
            <a:spLocks noGrp="1"/>
          </p:cNvSpPr>
          <p:nvPr>
            <p:ph type="title"/>
          </p:nvPr>
        </p:nvSpPr>
        <p:spPr/>
        <p:txBody>
          <a:bodyPr/>
          <a:lstStyle/>
          <a:p>
            <a:r>
              <a:rPr lang="en-US" b="1" dirty="0">
                <a:solidFill>
                  <a:srgbClr val="00B0F0"/>
                </a:solidFill>
              </a:rPr>
              <a:t>What We’ve Learned about the College…</a:t>
            </a:r>
          </a:p>
        </p:txBody>
      </p:sp>
      <p:sp>
        <p:nvSpPr>
          <p:cNvPr id="3" name="Content Placeholder 2">
            <a:extLst>
              <a:ext uri="{FF2B5EF4-FFF2-40B4-BE49-F238E27FC236}">
                <a16:creationId xmlns:a16="http://schemas.microsoft.com/office/drawing/2014/main" xmlns="" id="{F457DFAC-66F0-4446-AA6A-77674EED1717}"/>
              </a:ext>
            </a:extLst>
          </p:cNvPr>
          <p:cNvSpPr>
            <a:spLocks noGrp="1"/>
          </p:cNvSpPr>
          <p:nvPr>
            <p:ph idx="1"/>
          </p:nvPr>
        </p:nvSpPr>
        <p:spPr/>
        <p:txBody>
          <a:bodyPr/>
          <a:lstStyle/>
          <a:p>
            <a:r>
              <a:rPr lang="en-US" dirty="0"/>
              <a:t>Our faculty are highly accomplished</a:t>
            </a:r>
          </a:p>
          <a:p>
            <a:pPr lvl="1"/>
            <a:r>
              <a:rPr lang="en-US" sz="2800" dirty="0"/>
              <a:t>Inventory of achievements</a:t>
            </a:r>
          </a:p>
          <a:p>
            <a:pPr lvl="1"/>
            <a:r>
              <a:rPr lang="en-US" sz="2800" dirty="0"/>
              <a:t>Depth of degrees and credentials</a:t>
            </a:r>
          </a:p>
          <a:p>
            <a:pPr lvl="1"/>
            <a:r>
              <a:rPr lang="en-US" sz="2800" dirty="0"/>
              <a:t>Demonstrated (to students, parents, our accreditor, the public) that our faculty are qualified</a:t>
            </a:r>
          </a:p>
        </p:txBody>
      </p:sp>
    </p:spTree>
    <p:extLst>
      <p:ext uri="{BB962C8B-B14F-4D97-AF65-F5344CB8AC3E}">
        <p14:creationId xmlns:p14="http://schemas.microsoft.com/office/powerpoint/2010/main" val="2506153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EA097F-6399-D647-B74A-573AE634D80D}"/>
              </a:ext>
            </a:extLst>
          </p:cNvPr>
          <p:cNvSpPr>
            <a:spLocks noGrp="1"/>
          </p:cNvSpPr>
          <p:nvPr>
            <p:ph type="title"/>
          </p:nvPr>
        </p:nvSpPr>
        <p:spPr/>
        <p:txBody>
          <a:bodyPr/>
          <a:lstStyle/>
          <a:p>
            <a:r>
              <a:rPr lang="en-US" b="1" dirty="0">
                <a:solidFill>
                  <a:srgbClr val="00B0F0"/>
                </a:solidFill>
              </a:rPr>
              <a:t>What We’ve Learned about the College…</a:t>
            </a:r>
          </a:p>
        </p:txBody>
      </p:sp>
      <p:sp>
        <p:nvSpPr>
          <p:cNvPr id="3" name="Content Placeholder 2">
            <a:extLst>
              <a:ext uri="{FF2B5EF4-FFF2-40B4-BE49-F238E27FC236}">
                <a16:creationId xmlns:a16="http://schemas.microsoft.com/office/drawing/2014/main" xmlns="" id="{F457DFAC-66F0-4446-AA6A-77674EED1717}"/>
              </a:ext>
            </a:extLst>
          </p:cNvPr>
          <p:cNvSpPr>
            <a:spLocks noGrp="1"/>
          </p:cNvSpPr>
          <p:nvPr>
            <p:ph idx="1"/>
          </p:nvPr>
        </p:nvSpPr>
        <p:spPr/>
        <p:txBody>
          <a:bodyPr>
            <a:normAutofit/>
          </a:bodyPr>
          <a:lstStyle/>
          <a:p>
            <a:r>
              <a:rPr lang="en-US" dirty="0"/>
              <a:t>Unique Programs</a:t>
            </a:r>
          </a:p>
          <a:p>
            <a:pPr lvl="2"/>
            <a:r>
              <a:rPr lang="en-US" sz="2800" dirty="0"/>
              <a:t>Semester in LA</a:t>
            </a:r>
          </a:p>
          <a:p>
            <a:pPr lvl="2"/>
            <a:r>
              <a:rPr lang="en-US" sz="2800" dirty="0"/>
              <a:t>Comedy Studies Program at Second City</a:t>
            </a:r>
          </a:p>
          <a:p>
            <a:pPr lvl="2"/>
            <a:r>
              <a:rPr lang="en-US" sz="2800" dirty="0"/>
              <a:t>Global Education: Maui Mid-American University (US) and Utrecht Network (Europe) Study Abroad</a:t>
            </a:r>
          </a:p>
        </p:txBody>
      </p:sp>
    </p:spTree>
    <p:extLst>
      <p:ext uri="{BB962C8B-B14F-4D97-AF65-F5344CB8AC3E}">
        <p14:creationId xmlns:p14="http://schemas.microsoft.com/office/powerpoint/2010/main" val="2504333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3CE807-5E0A-134C-9BFA-29160F6FEC68}"/>
              </a:ext>
            </a:extLst>
          </p:cNvPr>
          <p:cNvSpPr>
            <a:spLocks noGrp="1"/>
          </p:cNvSpPr>
          <p:nvPr>
            <p:ph type="ctrTitle"/>
          </p:nvPr>
        </p:nvSpPr>
        <p:spPr/>
        <p:txBody>
          <a:bodyPr>
            <a:normAutofit fontScale="90000"/>
          </a:bodyPr>
          <a:lstStyle/>
          <a:p>
            <a:r>
              <a:rPr lang="en-US" b="1" dirty="0"/>
              <a:t>Criterion 4: Teaching and Learning – Evaluation and Improvement</a:t>
            </a:r>
          </a:p>
        </p:txBody>
      </p:sp>
      <p:sp>
        <p:nvSpPr>
          <p:cNvPr id="3" name="Subtitle 2">
            <a:extLst>
              <a:ext uri="{FF2B5EF4-FFF2-40B4-BE49-F238E27FC236}">
                <a16:creationId xmlns:a16="http://schemas.microsoft.com/office/drawing/2014/main" xmlns="" id="{14AF91EB-9201-554A-A4F1-04AC8C6E6E7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16510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763B16-CD40-0D49-B432-EE4B44F8391E}"/>
              </a:ext>
            </a:extLst>
          </p:cNvPr>
          <p:cNvSpPr>
            <a:spLocks noGrp="1"/>
          </p:cNvSpPr>
          <p:nvPr>
            <p:ph type="title"/>
          </p:nvPr>
        </p:nvSpPr>
        <p:spPr/>
        <p:txBody>
          <a:bodyPr/>
          <a:lstStyle/>
          <a:p>
            <a:r>
              <a:rPr lang="en-US" b="1" dirty="0">
                <a:solidFill>
                  <a:srgbClr val="00B0F0"/>
                </a:solidFill>
              </a:rPr>
              <a:t>Accreditation</a:t>
            </a:r>
          </a:p>
        </p:txBody>
      </p:sp>
      <p:sp>
        <p:nvSpPr>
          <p:cNvPr id="3" name="Content Placeholder 2">
            <a:extLst>
              <a:ext uri="{FF2B5EF4-FFF2-40B4-BE49-F238E27FC236}">
                <a16:creationId xmlns:a16="http://schemas.microsoft.com/office/drawing/2014/main" xmlns="" id="{92BDBD99-454A-1742-BC8D-12A8EE896949}"/>
              </a:ext>
            </a:extLst>
          </p:cNvPr>
          <p:cNvSpPr>
            <a:spLocks noGrp="1"/>
          </p:cNvSpPr>
          <p:nvPr>
            <p:ph idx="1"/>
          </p:nvPr>
        </p:nvSpPr>
        <p:spPr/>
        <p:txBody>
          <a:bodyPr/>
          <a:lstStyle/>
          <a:p>
            <a:r>
              <a:rPr lang="en-US" dirty="0"/>
              <a:t>Higher Learning Commission (HLC)</a:t>
            </a:r>
          </a:p>
          <a:p>
            <a:r>
              <a:rPr lang="en-US" dirty="0"/>
              <a:t>Pathways: Open vs. Standard</a:t>
            </a:r>
          </a:p>
          <a:p>
            <a:r>
              <a:rPr lang="en-US" dirty="0"/>
              <a:t>Site Visit from Visiting Team of Peer Reviewers</a:t>
            </a:r>
          </a:p>
          <a:p>
            <a:r>
              <a:rPr lang="en-US" dirty="0"/>
              <a:t>Visit: November 5 and 6, 2018</a:t>
            </a:r>
          </a:p>
          <a:p>
            <a:r>
              <a:rPr lang="en-US" dirty="0"/>
              <a:t>Assurance Argument and Evidence Files</a:t>
            </a:r>
          </a:p>
        </p:txBody>
      </p:sp>
    </p:spTree>
    <p:extLst>
      <p:ext uri="{BB962C8B-B14F-4D97-AF65-F5344CB8AC3E}">
        <p14:creationId xmlns:p14="http://schemas.microsoft.com/office/powerpoint/2010/main" val="3624482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5CF8DD-8770-7949-AD0A-998818814CF2}"/>
              </a:ext>
            </a:extLst>
          </p:cNvPr>
          <p:cNvSpPr>
            <a:spLocks noGrp="1"/>
          </p:cNvSpPr>
          <p:nvPr>
            <p:ph type="title"/>
          </p:nvPr>
        </p:nvSpPr>
        <p:spPr/>
        <p:txBody>
          <a:bodyPr>
            <a:normAutofit fontScale="90000"/>
          </a:bodyPr>
          <a:lstStyle/>
          <a:p>
            <a:r>
              <a:rPr lang="en-US" b="1" dirty="0">
                <a:solidFill>
                  <a:srgbClr val="00B0F0"/>
                </a:solidFill>
              </a:rPr>
              <a:t>Core Component 4A: The institution demonstrates responsibility for the quality of its educational programs. </a:t>
            </a:r>
          </a:p>
        </p:txBody>
      </p:sp>
      <p:sp>
        <p:nvSpPr>
          <p:cNvPr id="3" name="Content Placeholder 2">
            <a:extLst>
              <a:ext uri="{FF2B5EF4-FFF2-40B4-BE49-F238E27FC236}">
                <a16:creationId xmlns:a16="http://schemas.microsoft.com/office/drawing/2014/main" xmlns="" id="{171645AB-C080-2E4F-B26F-EFB8F94C07B6}"/>
              </a:ext>
            </a:extLst>
          </p:cNvPr>
          <p:cNvSpPr>
            <a:spLocks noGrp="1"/>
          </p:cNvSpPr>
          <p:nvPr>
            <p:ph sz="half" idx="1"/>
          </p:nvPr>
        </p:nvSpPr>
        <p:spPr/>
        <p:txBody>
          <a:bodyPr>
            <a:normAutofit lnSpcReduction="10000"/>
          </a:bodyPr>
          <a:lstStyle/>
          <a:p>
            <a:pPr marL="914400" lvl="1" indent="-457200">
              <a:buFont typeface="+mj-lt"/>
              <a:buAutoNum type="arabicPeriod"/>
            </a:pPr>
            <a:r>
              <a:rPr lang="en-US" sz="2800" dirty="0"/>
              <a:t>The institution maintains a practice of regular program reviews.</a:t>
            </a:r>
          </a:p>
          <a:p>
            <a:pPr marL="914400" lvl="1" indent="-457200">
              <a:buFont typeface="+mj-lt"/>
              <a:buAutoNum type="arabicPeriod"/>
            </a:pPr>
            <a:r>
              <a:rPr lang="en-US" sz="2800" dirty="0"/>
              <a:t>The institution evaluates all the credit that it transcripts, including what it awards for experiential learning or other forms of prior learning, or relies on the evaluation of responsible third parties.</a:t>
            </a:r>
          </a:p>
          <a:p>
            <a:pPr marL="0" indent="0">
              <a:buNone/>
            </a:pPr>
            <a:endParaRPr lang="en-US" dirty="0">
              <a:solidFill>
                <a:srgbClr val="434343"/>
              </a:solidFill>
              <a:latin typeface="Helvetica" pitchFamily="2" charset="0"/>
            </a:endParaRPr>
          </a:p>
        </p:txBody>
      </p:sp>
      <p:sp>
        <p:nvSpPr>
          <p:cNvPr id="4" name="Content Placeholder 3"/>
          <p:cNvSpPr>
            <a:spLocks noGrp="1"/>
          </p:cNvSpPr>
          <p:nvPr>
            <p:ph sz="half" idx="2"/>
          </p:nvPr>
        </p:nvSpPr>
        <p:spPr/>
        <p:txBody>
          <a:bodyPr>
            <a:normAutofit lnSpcReduction="10000"/>
          </a:bodyPr>
          <a:lstStyle/>
          <a:p>
            <a:pPr marL="0" indent="0">
              <a:buNone/>
            </a:pPr>
            <a:r>
              <a:rPr lang="en-US" b="1" dirty="0">
                <a:solidFill>
                  <a:srgbClr val="00B0F0"/>
                </a:solidFill>
              </a:rPr>
              <a:t>Evidence: </a:t>
            </a:r>
          </a:p>
          <a:p>
            <a:endParaRPr lang="en-US" dirty="0"/>
          </a:p>
          <a:p>
            <a:r>
              <a:rPr lang="en-US" dirty="0"/>
              <a:t>Program Review Process</a:t>
            </a:r>
          </a:p>
          <a:p>
            <a:endParaRPr lang="en-US" dirty="0"/>
          </a:p>
          <a:p>
            <a:r>
              <a:rPr lang="en-US" dirty="0"/>
              <a:t> Transfer Policies</a:t>
            </a:r>
          </a:p>
          <a:p>
            <a:endParaRPr lang="en-US" dirty="0"/>
          </a:p>
          <a:p>
            <a:r>
              <a:rPr lang="en-US" dirty="0"/>
              <a:t>Policies for Life Credit</a:t>
            </a:r>
          </a:p>
          <a:p>
            <a:endParaRPr lang="en-US" dirty="0"/>
          </a:p>
        </p:txBody>
      </p:sp>
    </p:spTree>
    <p:extLst>
      <p:ext uri="{BB962C8B-B14F-4D97-AF65-F5344CB8AC3E}">
        <p14:creationId xmlns:p14="http://schemas.microsoft.com/office/powerpoint/2010/main" val="111359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5CF8DD-8770-7949-AD0A-998818814CF2}"/>
              </a:ext>
            </a:extLst>
          </p:cNvPr>
          <p:cNvSpPr>
            <a:spLocks noGrp="1"/>
          </p:cNvSpPr>
          <p:nvPr>
            <p:ph type="title"/>
          </p:nvPr>
        </p:nvSpPr>
        <p:spPr/>
        <p:txBody>
          <a:bodyPr>
            <a:normAutofit fontScale="90000"/>
          </a:bodyPr>
          <a:lstStyle/>
          <a:p>
            <a:r>
              <a:rPr lang="en-US" b="1" dirty="0">
                <a:solidFill>
                  <a:srgbClr val="00B0F0"/>
                </a:solidFill>
              </a:rPr>
              <a:t>Core Component 4A (cont.): The institution demonstrates responsibility for the quality of its educational programs. </a:t>
            </a:r>
          </a:p>
        </p:txBody>
      </p:sp>
      <p:sp>
        <p:nvSpPr>
          <p:cNvPr id="3" name="Content Placeholder 2">
            <a:extLst>
              <a:ext uri="{FF2B5EF4-FFF2-40B4-BE49-F238E27FC236}">
                <a16:creationId xmlns:a16="http://schemas.microsoft.com/office/drawing/2014/main" xmlns="" id="{171645AB-C080-2E4F-B26F-EFB8F94C07B6}"/>
              </a:ext>
            </a:extLst>
          </p:cNvPr>
          <p:cNvSpPr>
            <a:spLocks noGrp="1"/>
          </p:cNvSpPr>
          <p:nvPr>
            <p:ph sz="half" idx="1"/>
          </p:nvPr>
        </p:nvSpPr>
        <p:spPr/>
        <p:txBody>
          <a:bodyPr>
            <a:normAutofit fontScale="92500" lnSpcReduction="10000"/>
          </a:bodyPr>
          <a:lstStyle/>
          <a:p>
            <a:pPr marL="514350" indent="-514350">
              <a:buFont typeface="+mj-lt"/>
              <a:buAutoNum type="arabicPeriod" startAt="3"/>
            </a:pPr>
            <a:r>
              <a:rPr lang="en-US" sz="2400" dirty="0"/>
              <a:t>The institution has policies that assure the quality of the credit it accepts in transfer.</a:t>
            </a:r>
          </a:p>
          <a:p>
            <a:pPr marL="514350" indent="-514350">
              <a:buFont typeface="+mj-lt"/>
              <a:buAutoNum type="arabicPeriod" startAt="3"/>
            </a:pPr>
            <a:r>
              <a:rPr lang="en-US" sz="2400" dirty="0"/>
              <a:t>The institution maintains and exercises authority over the prerequisites for courses, rigor of courses, expectations for student learning, access to learning resources, and faculty qualifications for all its programs, including dual credit programs. It assures that its dual credit courses or programs for high school students are equivalent in learning outcomes and levels of achievement to its higher education curriculum.</a:t>
            </a:r>
          </a:p>
          <a:p>
            <a:pPr marL="0" indent="0">
              <a:buNone/>
            </a:pPr>
            <a:endParaRPr lang="en-US" dirty="0">
              <a:solidFill>
                <a:srgbClr val="434343"/>
              </a:solidFill>
              <a:latin typeface="Helvetica" pitchFamily="2" charset="0"/>
            </a:endParaRPr>
          </a:p>
        </p:txBody>
      </p:sp>
      <p:sp>
        <p:nvSpPr>
          <p:cNvPr id="4" name="Content Placeholder 3"/>
          <p:cNvSpPr>
            <a:spLocks noGrp="1"/>
          </p:cNvSpPr>
          <p:nvPr>
            <p:ph sz="half" idx="2"/>
          </p:nvPr>
        </p:nvSpPr>
        <p:spPr/>
        <p:txBody>
          <a:bodyPr>
            <a:normAutofit fontScale="92500" lnSpcReduction="10000"/>
          </a:bodyPr>
          <a:lstStyle/>
          <a:p>
            <a:pPr marL="0" indent="0">
              <a:buNone/>
            </a:pPr>
            <a:r>
              <a:rPr lang="en-US" b="1" dirty="0">
                <a:solidFill>
                  <a:srgbClr val="00B0F0"/>
                </a:solidFill>
              </a:rPr>
              <a:t>Evidence: </a:t>
            </a:r>
          </a:p>
          <a:p>
            <a:pPr marL="0" indent="0">
              <a:buNone/>
            </a:pPr>
            <a:endParaRPr lang="en-US" dirty="0"/>
          </a:p>
          <a:p>
            <a:r>
              <a:rPr lang="en-US" dirty="0"/>
              <a:t>Transfer Policies</a:t>
            </a:r>
          </a:p>
          <a:p>
            <a:endParaRPr lang="en-US" dirty="0"/>
          </a:p>
          <a:p>
            <a:r>
              <a:rPr lang="en-US" dirty="0"/>
              <a:t>GECC</a:t>
            </a:r>
          </a:p>
          <a:p>
            <a:endParaRPr lang="en-US" dirty="0"/>
          </a:p>
          <a:p>
            <a:r>
              <a:rPr lang="en-US" dirty="0"/>
              <a:t>Advanced Placement </a:t>
            </a:r>
          </a:p>
          <a:p>
            <a:endParaRPr lang="en-US" dirty="0"/>
          </a:p>
          <a:p>
            <a:r>
              <a:rPr lang="en-US" dirty="0"/>
              <a:t>Catalog</a:t>
            </a:r>
          </a:p>
          <a:p>
            <a:endParaRPr lang="en-US" dirty="0"/>
          </a:p>
          <a:p>
            <a:pPr marL="0" indent="0">
              <a:buNone/>
            </a:pPr>
            <a:endParaRPr lang="en-US" dirty="0"/>
          </a:p>
        </p:txBody>
      </p:sp>
    </p:spTree>
    <p:extLst>
      <p:ext uri="{BB962C8B-B14F-4D97-AF65-F5344CB8AC3E}">
        <p14:creationId xmlns:p14="http://schemas.microsoft.com/office/powerpoint/2010/main" val="62735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5CF8DD-8770-7949-AD0A-998818814CF2}"/>
              </a:ext>
            </a:extLst>
          </p:cNvPr>
          <p:cNvSpPr>
            <a:spLocks noGrp="1"/>
          </p:cNvSpPr>
          <p:nvPr>
            <p:ph type="title"/>
          </p:nvPr>
        </p:nvSpPr>
        <p:spPr/>
        <p:txBody>
          <a:bodyPr>
            <a:normAutofit fontScale="90000"/>
          </a:bodyPr>
          <a:lstStyle/>
          <a:p>
            <a:r>
              <a:rPr lang="en-US" b="1" dirty="0">
                <a:solidFill>
                  <a:srgbClr val="00B0F0"/>
                </a:solidFill>
              </a:rPr>
              <a:t>Core Component 4A (cont.): The institution demonstrates responsibility for the quality of its educational programs. </a:t>
            </a:r>
          </a:p>
        </p:txBody>
      </p:sp>
      <p:sp>
        <p:nvSpPr>
          <p:cNvPr id="3" name="Content Placeholder 2">
            <a:extLst>
              <a:ext uri="{FF2B5EF4-FFF2-40B4-BE49-F238E27FC236}">
                <a16:creationId xmlns:a16="http://schemas.microsoft.com/office/drawing/2014/main" xmlns="" id="{171645AB-C080-2E4F-B26F-EFB8F94C07B6}"/>
              </a:ext>
            </a:extLst>
          </p:cNvPr>
          <p:cNvSpPr>
            <a:spLocks noGrp="1"/>
          </p:cNvSpPr>
          <p:nvPr>
            <p:ph sz="half" idx="1"/>
          </p:nvPr>
        </p:nvSpPr>
        <p:spPr>
          <a:xfrm>
            <a:off x="838200" y="2106979"/>
            <a:ext cx="5181600" cy="4351338"/>
          </a:xfrm>
        </p:spPr>
        <p:txBody>
          <a:bodyPr>
            <a:normAutofit fontScale="85000" lnSpcReduction="20000"/>
          </a:bodyPr>
          <a:lstStyle/>
          <a:p>
            <a:pPr marL="514350" indent="-514350">
              <a:buFont typeface="+mj-lt"/>
              <a:buAutoNum type="arabicPeriod" startAt="5"/>
            </a:pPr>
            <a:r>
              <a:rPr lang="en-US" sz="2400" dirty="0"/>
              <a:t>The institution maintains specialized accreditation for its programs as appropriate to its educational purposes.</a:t>
            </a:r>
          </a:p>
          <a:p>
            <a:pPr marL="514350" indent="-514350">
              <a:buFont typeface="+mj-lt"/>
              <a:buAutoNum type="arabicPeriod" startAt="5"/>
            </a:pPr>
            <a:r>
              <a:rPr lang="en-US" sz="2400" dirty="0"/>
              <a:t>The institution evaluates the success of its graduates. The institution assures that the degree or certificate programs it represents as preparation for advanced study or employment accomplish these purposes. For all programs, the institution looks to indicators it deems appropriate to its mission, such as employment rates, admission rates to advanced degree programs, and participation rates in fellowships, internships, and special programs (e.g., Peace Corps and Americorps).</a:t>
            </a:r>
          </a:p>
          <a:p>
            <a:pPr marL="0" indent="0">
              <a:buNone/>
            </a:pPr>
            <a:endParaRPr lang="en-US" dirty="0">
              <a:solidFill>
                <a:srgbClr val="434343"/>
              </a:solidFill>
              <a:latin typeface="Helvetica" pitchFamily="2" charset="0"/>
            </a:endParaRPr>
          </a:p>
          <a:p>
            <a:pPr marL="0" indent="0">
              <a:buNone/>
            </a:pPr>
            <a:endParaRPr lang="en-US" dirty="0">
              <a:solidFill>
                <a:srgbClr val="434343"/>
              </a:solidFill>
              <a:latin typeface="Helvetica" pitchFamily="2" charset="0"/>
            </a:endParaRPr>
          </a:p>
        </p:txBody>
      </p:sp>
      <p:sp>
        <p:nvSpPr>
          <p:cNvPr id="4" name="Content Placeholder 3"/>
          <p:cNvSpPr>
            <a:spLocks noGrp="1"/>
          </p:cNvSpPr>
          <p:nvPr>
            <p:ph sz="half" idx="2"/>
          </p:nvPr>
        </p:nvSpPr>
        <p:spPr>
          <a:xfrm>
            <a:off x="6412832" y="1825625"/>
            <a:ext cx="4940968" cy="4202196"/>
          </a:xfrm>
        </p:spPr>
        <p:txBody>
          <a:bodyPr>
            <a:normAutofit fontScale="85000" lnSpcReduction="20000"/>
          </a:bodyPr>
          <a:lstStyle/>
          <a:p>
            <a:pPr marL="0" indent="0">
              <a:buNone/>
            </a:pPr>
            <a:r>
              <a:rPr lang="en-US" b="1" dirty="0">
                <a:solidFill>
                  <a:srgbClr val="00B0F0"/>
                </a:solidFill>
              </a:rPr>
              <a:t>Evidence: </a:t>
            </a:r>
          </a:p>
          <a:p>
            <a:pPr marL="0" indent="0">
              <a:buNone/>
            </a:pPr>
            <a:endParaRPr lang="en-US" dirty="0"/>
          </a:p>
          <a:p>
            <a:r>
              <a:rPr lang="en-US" dirty="0"/>
              <a:t>Specialized Accreditation</a:t>
            </a:r>
          </a:p>
          <a:p>
            <a:endParaRPr lang="en-US" dirty="0"/>
          </a:p>
          <a:p>
            <a:r>
              <a:rPr lang="en-US" dirty="0"/>
              <a:t>Graduating Student Survey</a:t>
            </a:r>
          </a:p>
          <a:p>
            <a:endParaRPr lang="en-US" dirty="0"/>
          </a:p>
          <a:p>
            <a:r>
              <a:rPr lang="en-US" dirty="0"/>
              <a:t>Alumni Survey</a:t>
            </a:r>
          </a:p>
          <a:p>
            <a:endParaRPr lang="en-US" dirty="0"/>
          </a:p>
          <a:p>
            <a:r>
              <a:rPr lang="en-US" dirty="0"/>
              <a:t>Assessment of Students by Industry</a:t>
            </a:r>
          </a:p>
          <a:p>
            <a:endParaRPr lang="en-US" dirty="0"/>
          </a:p>
          <a:p>
            <a:r>
              <a:rPr lang="en-US" dirty="0"/>
              <a:t>“Waterfall” Report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5967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426338-04F2-4D4B-8856-5434F7AAD727}"/>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xmlns="" id="{F2993AC0-FF7C-1246-B94D-FE941346FD1E}"/>
              </a:ext>
            </a:extLst>
          </p:cNvPr>
          <p:cNvPicPr>
            <a:picLocks noGrp="1" noChangeAspect="1"/>
          </p:cNvPicPr>
          <p:nvPr>
            <p:ph idx="1"/>
          </p:nvPr>
        </p:nvPicPr>
        <p:blipFill>
          <a:blip r:embed="rId2"/>
          <a:stretch>
            <a:fillRect/>
          </a:stretch>
        </p:blipFill>
        <p:spPr>
          <a:xfrm>
            <a:off x="685800" y="-32324"/>
            <a:ext cx="11506200" cy="6890324"/>
          </a:xfrm>
        </p:spPr>
      </p:pic>
    </p:spTree>
    <p:extLst>
      <p:ext uri="{BB962C8B-B14F-4D97-AF65-F5344CB8AC3E}">
        <p14:creationId xmlns:p14="http://schemas.microsoft.com/office/powerpoint/2010/main" val="1176515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5CF8DD-8770-7949-AD0A-998818814CF2}"/>
              </a:ext>
            </a:extLst>
          </p:cNvPr>
          <p:cNvSpPr>
            <a:spLocks noGrp="1"/>
          </p:cNvSpPr>
          <p:nvPr>
            <p:ph type="title"/>
          </p:nvPr>
        </p:nvSpPr>
        <p:spPr>
          <a:xfrm>
            <a:off x="838200" y="903007"/>
            <a:ext cx="10515600" cy="1325563"/>
          </a:xfrm>
        </p:spPr>
        <p:txBody>
          <a:bodyPr>
            <a:normAutofit fontScale="90000"/>
          </a:bodyPr>
          <a:lstStyle/>
          <a:p>
            <a:pPr marR="2500"/>
            <a:r>
              <a:rPr lang="en-US" b="1" dirty="0">
                <a:solidFill>
                  <a:srgbClr val="00B0F0"/>
                </a:solidFill>
              </a:rPr>
              <a:t>Core Component 4B: The institution demonstrates a commitment to educational achievement and improvement through ongoing assessment of student learning.</a:t>
            </a:r>
            <a:r>
              <a:rPr lang="en-US" dirty="0">
                <a:latin typeface="Times New Roman" panose="02020603050405020304" pitchFamily="18" charset="0"/>
              </a:rPr>
              <a:t/>
            </a:r>
            <a:br>
              <a:rPr lang="en-US" dirty="0">
                <a:latin typeface="Times New Roman" panose="02020603050405020304" pitchFamily="18" charset="0"/>
              </a:rPr>
            </a:br>
            <a:endParaRPr lang="en-US" dirty="0">
              <a:latin typeface="+mn-lt"/>
            </a:endParaRPr>
          </a:p>
        </p:txBody>
      </p:sp>
      <p:sp>
        <p:nvSpPr>
          <p:cNvPr id="3" name="Content Placeholder 2">
            <a:extLst>
              <a:ext uri="{FF2B5EF4-FFF2-40B4-BE49-F238E27FC236}">
                <a16:creationId xmlns:a16="http://schemas.microsoft.com/office/drawing/2014/main" xmlns="" id="{171645AB-C080-2E4F-B26F-EFB8F94C07B6}"/>
              </a:ext>
            </a:extLst>
          </p:cNvPr>
          <p:cNvSpPr>
            <a:spLocks noGrp="1"/>
          </p:cNvSpPr>
          <p:nvPr>
            <p:ph sz="half" idx="1"/>
          </p:nvPr>
        </p:nvSpPr>
        <p:spPr>
          <a:xfrm>
            <a:off x="838200" y="2653553"/>
            <a:ext cx="5181600" cy="3523410"/>
          </a:xfrm>
        </p:spPr>
        <p:txBody>
          <a:bodyPr>
            <a:normAutofit fontScale="40000" lnSpcReduction="20000"/>
          </a:bodyPr>
          <a:lstStyle/>
          <a:p>
            <a:pPr marL="514350" indent="-514350">
              <a:buFont typeface="+mj-lt"/>
              <a:buAutoNum type="arabicPeriod"/>
            </a:pPr>
            <a:r>
              <a:rPr lang="en-US" sz="6000" dirty="0"/>
              <a:t>The institution has clearly stated goals for student learning and effective processes for assessment of student learning and achievement of learning goals.</a:t>
            </a:r>
          </a:p>
          <a:p>
            <a:pPr marL="514350" indent="-514350">
              <a:buFont typeface="+mj-lt"/>
              <a:buAutoNum type="arabicPeriod"/>
            </a:pPr>
            <a:r>
              <a:rPr lang="en-US" sz="6000" dirty="0"/>
              <a:t>The institution assesses achievement of the learning outcomes that it claims for its curricular and  co-curricular programs.</a:t>
            </a:r>
          </a:p>
          <a:p>
            <a:pPr marL="0" indent="0">
              <a:buNone/>
            </a:pPr>
            <a:endParaRPr lang="en-US" dirty="0">
              <a:solidFill>
                <a:srgbClr val="434343"/>
              </a:solidFill>
              <a:latin typeface="Helvetica" pitchFamily="2" charset="0"/>
            </a:endParaRPr>
          </a:p>
          <a:p>
            <a:pPr marL="0" indent="0">
              <a:buNone/>
            </a:pPr>
            <a:endParaRPr lang="en-US" dirty="0">
              <a:solidFill>
                <a:srgbClr val="434343"/>
              </a:solidFill>
              <a:latin typeface="Helvetica" pitchFamily="2" charset="0"/>
            </a:endParaRPr>
          </a:p>
        </p:txBody>
      </p:sp>
      <p:sp>
        <p:nvSpPr>
          <p:cNvPr id="4" name="Content Placeholder 3"/>
          <p:cNvSpPr>
            <a:spLocks noGrp="1"/>
          </p:cNvSpPr>
          <p:nvPr>
            <p:ph sz="half" idx="2"/>
          </p:nvPr>
        </p:nvSpPr>
        <p:spPr>
          <a:xfrm>
            <a:off x="6172200" y="2510117"/>
            <a:ext cx="5181600" cy="3666845"/>
          </a:xfrm>
        </p:spPr>
        <p:txBody>
          <a:bodyPr>
            <a:normAutofit fontScale="40000" lnSpcReduction="20000"/>
          </a:bodyPr>
          <a:lstStyle/>
          <a:p>
            <a:pPr marL="0" indent="0">
              <a:buNone/>
            </a:pPr>
            <a:r>
              <a:rPr lang="en-US" sz="4500" b="1" dirty="0">
                <a:solidFill>
                  <a:srgbClr val="00B0F0"/>
                </a:solidFill>
              </a:rPr>
              <a:t>Evidence: </a:t>
            </a:r>
          </a:p>
          <a:p>
            <a:r>
              <a:rPr lang="en-US" sz="4500" dirty="0"/>
              <a:t>Program Outcomes</a:t>
            </a:r>
          </a:p>
          <a:p>
            <a:pPr marL="0" indent="0">
              <a:buNone/>
            </a:pPr>
            <a:endParaRPr lang="en-US" sz="4500" dirty="0"/>
          </a:p>
          <a:p>
            <a:r>
              <a:rPr lang="en-US" sz="4500" dirty="0"/>
              <a:t>Assessment Process </a:t>
            </a:r>
          </a:p>
          <a:p>
            <a:endParaRPr lang="en-US" sz="4500" dirty="0"/>
          </a:p>
          <a:p>
            <a:r>
              <a:rPr lang="en-US" sz="4500" dirty="0"/>
              <a:t>NILOA Transparency Framework</a:t>
            </a:r>
          </a:p>
          <a:p>
            <a:pPr marL="0" indent="0">
              <a:buNone/>
            </a:pPr>
            <a:endParaRPr lang="en-US" sz="4500" dirty="0"/>
          </a:p>
          <a:p>
            <a:r>
              <a:rPr lang="en-US" sz="4500" dirty="0"/>
              <a:t>Surveys (Graduating Student, Your First College Year, Alumni)</a:t>
            </a:r>
          </a:p>
          <a:p>
            <a:endParaRPr lang="en-US" sz="4500" dirty="0"/>
          </a:p>
          <a:p>
            <a:r>
              <a:rPr lang="en-US" sz="4500" dirty="0"/>
              <a:t>Authentic and Direct Assessment of Student Work (Papers, Projects, Portfolios, Performances)</a:t>
            </a:r>
          </a:p>
          <a:p>
            <a:endParaRPr lang="en-US" dirty="0"/>
          </a:p>
        </p:txBody>
      </p:sp>
    </p:spTree>
    <p:extLst>
      <p:ext uri="{BB962C8B-B14F-4D97-AF65-F5344CB8AC3E}">
        <p14:creationId xmlns:p14="http://schemas.microsoft.com/office/powerpoint/2010/main" val="7794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5CF8DD-8770-7949-AD0A-998818814CF2}"/>
              </a:ext>
            </a:extLst>
          </p:cNvPr>
          <p:cNvSpPr>
            <a:spLocks noGrp="1"/>
          </p:cNvSpPr>
          <p:nvPr>
            <p:ph type="title"/>
          </p:nvPr>
        </p:nvSpPr>
        <p:spPr>
          <a:xfrm>
            <a:off x="838200" y="723713"/>
            <a:ext cx="10515600" cy="1325563"/>
          </a:xfrm>
        </p:spPr>
        <p:txBody>
          <a:bodyPr>
            <a:normAutofit fontScale="90000"/>
          </a:bodyPr>
          <a:lstStyle/>
          <a:p>
            <a:pPr marR="2500"/>
            <a:r>
              <a:rPr lang="en-US" b="1" dirty="0">
                <a:solidFill>
                  <a:srgbClr val="00B0F0"/>
                </a:solidFill>
              </a:rPr>
              <a:t>Core Component 4B (cont.): The institution demonstrates a commitment to educational achievement and improvement through ongoing assessment of student learning.</a:t>
            </a:r>
            <a:r>
              <a:rPr lang="en-US" dirty="0">
                <a:latin typeface="Times New Roman" panose="02020603050405020304" pitchFamily="18" charset="0"/>
              </a:rPr>
              <a:t/>
            </a:r>
            <a:br>
              <a:rPr lang="en-US" dirty="0">
                <a:latin typeface="Times New Roman" panose="02020603050405020304" pitchFamily="18" charset="0"/>
              </a:rPr>
            </a:br>
            <a:endParaRPr lang="en-US" dirty="0">
              <a:latin typeface="+mn-lt"/>
            </a:endParaRPr>
          </a:p>
        </p:txBody>
      </p:sp>
      <p:sp>
        <p:nvSpPr>
          <p:cNvPr id="3" name="Content Placeholder 2">
            <a:extLst>
              <a:ext uri="{FF2B5EF4-FFF2-40B4-BE49-F238E27FC236}">
                <a16:creationId xmlns:a16="http://schemas.microsoft.com/office/drawing/2014/main" xmlns="" id="{171645AB-C080-2E4F-B26F-EFB8F94C07B6}"/>
              </a:ext>
            </a:extLst>
          </p:cNvPr>
          <p:cNvSpPr>
            <a:spLocks noGrp="1"/>
          </p:cNvSpPr>
          <p:nvPr>
            <p:ph sz="half" idx="1"/>
          </p:nvPr>
        </p:nvSpPr>
        <p:spPr>
          <a:xfrm>
            <a:off x="838200" y="2363508"/>
            <a:ext cx="5181600" cy="4351338"/>
          </a:xfrm>
        </p:spPr>
        <p:txBody>
          <a:bodyPr>
            <a:normAutofit lnSpcReduction="10000"/>
          </a:bodyPr>
          <a:lstStyle/>
          <a:p>
            <a:pPr marL="514350" indent="-514350">
              <a:buFont typeface="+mj-lt"/>
              <a:buAutoNum type="arabicPeriod" startAt="3"/>
            </a:pPr>
            <a:r>
              <a:rPr lang="en-US" dirty="0"/>
              <a:t>The institution uses the information gained from assessment to improve student learning.</a:t>
            </a:r>
          </a:p>
          <a:p>
            <a:pPr marL="514350" indent="-514350">
              <a:buFont typeface="+mj-lt"/>
              <a:buAutoNum type="arabicPeriod" startAt="3"/>
            </a:pPr>
            <a:r>
              <a:rPr lang="en-US" dirty="0"/>
              <a:t>The institution’s processes and methodologies to assess student learning reflect good practice, including the substantial participation of faculty and other instructional staff members.</a:t>
            </a:r>
          </a:p>
          <a:p>
            <a:pPr marL="0" indent="0">
              <a:buNone/>
            </a:pPr>
            <a:endParaRPr lang="en-US" dirty="0">
              <a:solidFill>
                <a:srgbClr val="434343"/>
              </a:solidFill>
              <a:latin typeface="Helvetica" pitchFamily="2" charset="0"/>
            </a:endParaRPr>
          </a:p>
          <a:p>
            <a:pPr marL="0" indent="0">
              <a:buNone/>
            </a:pPr>
            <a:endParaRPr lang="en-US" dirty="0">
              <a:solidFill>
                <a:srgbClr val="434343"/>
              </a:solidFill>
              <a:latin typeface="Helvetica" pitchFamily="2" charset="0"/>
            </a:endParaRPr>
          </a:p>
        </p:txBody>
      </p:sp>
      <p:sp>
        <p:nvSpPr>
          <p:cNvPr id="4" name="Content Placeholder 3"/>
          <p:cNvSpPr>
            <a:spLocks noGrp="1"/>
          </p:cNvSpPr>
          <p:nvPr>
            <p:ph sz="half" idx="2"/>
          </p:nvPr>
        </p:nvSpPr>
        <p:spPr>
          <a:xfrm>
            <a:off x="6172200" y="2297114"/>
            <a:ext cx="5181600" cy="4351338"/>
          </a:xfrm>
        </p:spPr>
        <p:txBody>
          <a:bodyPr>
            <a:normAutofit lnSpcReduction="10000"/>
          </a:bodyPr>
          <a:lstStyle/>
          <a:p>
            <a:pPr marL="0" indent="0">
              <a:buNone/>
            </a:pPr>
            <a:r>
              <a:rPr lang="en-US" b="1" dirty="0">
                <a:solidFill>
                  <a:srgbClr val="00B0F0"/>
                </a:solidFill>
              </a:rPr>
              <a:t>Evidence: </a:t>
            </a:r>
          </a:p>
          <a:p>
            <a:pPr marL="0" indent="0">
              <a:buNone/>
            </a:pPr>
            <a:endParaRPr lang="en-US" dirty="0"/>
          </a:p>
          <a:p>
            <a:r>
              <a:rPr lang="en-US" dirty="0"/>
              <a:t>Annual Assessment Reports</a:t>
            </a:r>
          </a:p>
          <a:p>
            <a:endParaRPr lang="en-US" dirty="0"/>
          </a:p>
          <a:p>
            <a:r>
              <a:rPr lang="en-US" dirty="0"/>
              <a:t>NILOA Framework</a:t>
            </a:r>
          </a:p>
          <a:p>
            <a:endParaRPr lang="en-US" dirty="0"/>
          </a:p>
          <a:p>
            <a:r>
              <a:rPr lang="en-US" dirty="0"/>
              <a:t>Program Reviews</a:t>
            </a:r>
          </a:p>
          <a:p>
            <a:endParaRPr lang="en-US" dirty="0"/>
          </a:p>
          <a:p>
            <a:r>
              <a:rPr lang="en-US" dirty="0"/>
              <a:t>Array of Assessment Approaches</a:t>
            </a:r>
          </a:p>
          <a:p>
            <a:endParaRPr lang="en-US" dirty="0"/>
          </a:p>
        </p:txBody>
      </p:sp>
    </p:spTree>
    <p:extLst>
      <p:ext uri="{BB962C8B-B14F-4D97-AF65-F5344CB8AC3E}">
        <p14:creationId xmlns:p14="http://schemas.microsoft.com/office/powerpoint/2010/main" val="40866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5CF8DD-8770-7949-AD0A-998818814CF2}"/>
              </a:ext>
            </a:extLst>
          </p:cNvPr>
          <p:cNvSpPr>
            <a:spLocks noGrp="1"/>
          </p:cNvSpPr>
          <p:nvPr>
            <p:ph type="title"/>
          </p:nvPr>
        </p:nvSpPr>
        <p:spPr/>
        <p:txBody>
          <a:bodyPr>
            <a:noAutofit/>
          </a:bodyPr>
          <a:lstStyle/>
          <a:p>
            <a:pPr marR="2500"/>
            <a:r>
              <a:rPr lang="en-US" sz="3600" b="1" dirty="0">
                <a:solidFill>
                  <a:srgbClr val="00B0F0"/>
                </a:solidFill>
              </a:rPr>
              <a:t>Core Component 4C: The institution demonstrates a commitment to educational improvement through ongoing attention to retention, persistence, and completion rates in its degree and certificate programs. </a:t>
            </a:r>
          </a:p>
        </p:txBody>
      </p:sp>
      <p:sp>
        <p:nvSpPr>
          <p:cNvPr id="3" name="Content Placeholder 2">
            <a:extLst>
              <a:ext uri="{FF2B5EF4-FFF2-40B4-BE49-F238E27FC236}">
                <a16:creationId xmlns:a16="http://schemas.microsoft.com/office/drawing/2014/main" xmlns="" id="{171645AB-C080-2E4F-B26F-EFB8F94C07B6}"/>
              </a:ext>
            </a:extLst>
          </p:cNvPr>
          <p:cNvSpPr>
            <a:spLocks noGrp="1"/>
          </p:cNvSpPr>
          <p:nvPr>
            <p:ph sz="half" idx="1"/>
          </p:nvPr>
        </p:nvSpPr>
        <p:spPr>
          <a:xfrm>
            <a:off x="838200" y="2506662"/>
            <a:ext cx="5181600" cy="4351338"/>
          </a:xfrm>
        </p:spPr>
        <p:txBody>
          <a:bodyPr>
            <a:normAutofit/>
          </a:bodyPr>
          <a:lstStyle/>
          <a:p>
            <a:pPr marL="514350" indent="-514350">
              <a:buFont typeface="+mj-lt"/>
              <a:buAutoNum type="arabicPeriod"/>
            </a:pPr>
            <a:r>
              <a:rPr lang="en-US" sz="2400" dirty="0"/>
              <a:t>The institution has defined goals for student retention, persistence, and completion that are ambitious but attainable and appropriate to its mission, student populations, and educational offerings.</a:t>
            </a:r>
          </a:p>
          <a:p>
            <a:pPr marL="514350" indent="-514350">
              <a:buFont typeface="+mj-lt"/>
              <a:buAutoNum type="arabicPeriod"/>
            </a:pPr>
            <a:r>
              <a:rPr lang="en-US" sz="2400" dirty="0"/>
              <a:t>The institution collects and analyzes information on student retention, persistence, and completion of its programs.</a:t>
            </a:r>
          </a:p>
          <a:p>
            <a:pPr marL="0" indent="0">
              <a:buNone/>
            </a:pPr>
            <a:endParaRPr lang="en-US" dirty="0">
              <a:solidFill>
                <a:srgbClr val="434343"/>
              </a:solidFill>
              <a:latin typeface="Helvetica" pitchFamily="2" charset="0"/>
            </a:endParaRPr>
          </a:p>
          <a:p>
            <a:pPr marL="0" indent="0">
              <a:buNone/>
            </a:pPr>
            <a:endParaRPr lang="en-US" dirty="0">
              <a:solidFill>
                <a:srgbClr val="434343"/>
              </a:solidFill>
              <a:latin typeface="Helvetica" pitchFamily="2" charset="0"/>
            </a:endParaRPr>
          </a:p>
          <a:p>
            <a:pPr marL="0" indent="0">
              <a:buNone/>
            </a:pPr>
            <a:endParaRPr lang="en-US" dirty="0">
              <a:solidFill>
                <a:srgbClr val="434343"/>
              </a:solidFill>
              <a:latin typeface="Helvetica" pitchFamily="2" charset="0"/>
            </a:endParaRPr>
          </a:p>
        </p:txBody>
      </p:sp>
      <p:sp>
        <p:nvSpPr>
          <p:cNvPr id="4" name="Content Placeholder 3"/>
          <p:cNvSpPr>
            <a:spLocks noGrp="1"/>
          </p:cNvSpPr>
          <p:nvPr>
            <p:ph sz="half" idx="2"/>
          </p:nvPr>
        </p:nvSpPr>
        <p:spPr>
          <a:xfrm>
            <a:off x="6172200" y="2506662"/>
            <a:ext cx="5181600" cy="4351338"/>
          </a:xfrm>
        </p:spPr>
        <p:txBody>
          <a:bodyPr>
            <a:normAutofit/>
          </a:bodyPr>
          <a:lstStyle/>
          <a:p>
            <a:pPr marL="0" indent="0">
              <a:buNone/>
            </a:pPr>
            <a:r>
              <a:rPr lang="en-US" b="1" dirty="0">
                <a:solidFill>
                  <a:srgbClr val="00B0F0"/>
                </a:solidFill>
              </a:rPr>
              <a:t>Evidence: </a:t>
            </a:r>
          </a:p>
          <a:p>
            <a:pPr marL="0" indent="0">
              <a:buNone/>
            </a:pPr>
            <a:endParaRPr lang="en-US" dirty="0">
              <a:solidFill>
                <a:srgbClr val="434343"/>
              </a:solidFill>
            </a:endParaRPr>
          </a:p>
          <a:p>
            <a:r>
              <a:rPr lang="en-US" dirty="0"/>
              <a:t>Reports from Institutional Effectiveness</a:t>
            </a:r>
          </a:p>
          <a:p>
            <a:endParaRPr lang="en-US" dirty="0"/>
          </a:p>
          <a:p>
            <a:r>
              <a:rPr lang="en-US" dirty="0"/>
              <a:t>College Retention Efforts: APR, EASE, Developmental Education, Learning Studio</a:t>
            </a:r>
          </a:p>
          <a:p>
            <a:endParaRPr lang="en-US" dirty="0"/>
          </a:p>
        </p:txBody>
      </p:sp>
    </p:spTree>
    <p:extLst>
      <p:ext uri="{BB962C8B-B14F-4D97-AF65-F5344CB8AC3E}">
        <p14:creationId xmlns:p14="http://schemas.microsoft.com/office/powerpoint/2010/main" val="26015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5CF8DD-8770-7949-AD0A-998818814CF2}"/>
              </a:ext>
            </a:extLst>
          </p:cNvPr>
          <p:cNvSpPr>
            <a:spLocks noGrp="1"/>
          </p:cNvSpPr>
          <p:nvPr>
            <p:ph type="title"/>
          </p:nvPr>
        </p:nvSpPr>
        <p:spPr>
          <a:xfrm>
            <a:off x="838200" y="576141"/>
            <a:ext cx="10515600" cy="1325563"/>
          </a:xfrm>
        </p:spPr>
        <p:txBody>
          <a:bodyPr>
            <a:noAutofit/>
          </a:bodyPr>
          <a:lstStyle/>
          <a:p>
            <a:pPr marR="2500"/>
            <a:r>
              <a:rPr lang="en-US" sz="3600" b="1" dirty="0">
                <a:solidFill>
                  <a:srgbClr val="00B0F0"/>
                </a:solidFill>
              </a:rPr>
              <a:t>Core Component 4C (cont.): The institution demonstrates a commitment to educational improvement through ongoing attention to retention, persistence, and completion rates in its degree and certificate programs. </a:t>
            </a:r>
          </a:p>
        </p:txBody>
      </p:sp>
      <p:sp>
        <p:nvSpPr>
          <p:cNvPr id="3" name="Content Placeholder 2">
            <a:extLst>
              <a:ext uri="{FF2B5EF4-FFF2-40B4-BE49-F238E27FC236}">
                <a16:creationId xmlns:a16="http://schemas.microsoft.com/office/drawing/2014/main" xmlns="" id="{171645AB-C080-2E4F-B26F-EFB8F94C07B6}"/>
              </a:ext>
            </a:extLst>
          </p:cNvPr>
          <p:cNvSpPr>
            <a:spLocks noGrp="1"/>
          </p:cNvSpPr>
          <p:nvPr>
            <p:ph sz="half" idx="1"/>
          </p:nvPr>
        </p:nvSpPr>
        <p:spPr>
          <a:xfrm>
            <a:off x="838200" y="2506662"/>
            <a:ext cx="5181600" cy="4351338"/>
          </a:xfrm>
        </p:spPr>
        <p:txBody>
          <a:bodyPr>
            <a:normAutofit lnSpcReduction="10000"/>
          </a:bodyPr>
          <a:lstStyle/>
          <a:p>
            <a:pPr marL="514350" indent="-514350">
              <a:buFont typeface="+mj-lt"/>
              <a:buAutoNum type="arabicPeriod" startAt="3"/>
            </a:pPr>
            <a:r>
              <a:rPr lang="en-US" dirty="0"/>
              <a:t>The institution uses information on student retention, persistence, and completion of programs to make improvements as warranted by the data.</a:t>
            </a:r>
          </a:p>
          <a:p>
            <a:pPr marL="514350" indent="-514350">
              <a:buFont typeface="+mj-lt"/>
              <a:buAutoNum type="arabicPeriod" startAt="3"/>
            </a:pPr>
            <a:r>
              <a:rPr lang="en-US" dirty="0"/>
              <a:t>The institution’s processes and methodologies for collecting and analyzing information on student retention, persistence, and completion of programs reflect good practice. </a:t>
            </a:r>
          </a:p>
          <a:p>
            <a:pPr marL="0" indent="0">
              <a:buNone/>
            </a:pPr>
            <a:endParaRPr lang="en-US" dirty="0">
              <a:solidFill>
                <a:srgbClr val="434343"/>
              </a:solidFill>
              <a:latin typeface="Helvetica" pitchFamily="2" charset="0"/>
            </a:endParaRPr>
          </a:p>
        </p:txBody>
      </p:sp>
      <p:sp>
        <p:nvSpPr>
          <p:cNvPr id="4" name="Content Placeholder 3"/>
          <p:cNvSpPr>
            <a:spLocks noGrp="1"/>
          </p:cNvSpPr>
          <p:nvPr>
            <p:ph sz="half" idx="2"/>
          </p:nvPr>
        </p:nvSpPr>
        <p:spPr>
          <a:xfrm>
            <a:off x="6096000" y="2545690"/>
            <a:ext cx="5181600" cy="4351338"/>
          </a:xfrm>
        </p:spPr>
        <p:txBody>
          <a:bodyPr>
            <a:normAutofit lnSpcReduction="10000"/>
          </a:bodyPr>
          <a:lstStyle/>
          <a:p>
            <a:pPr marL="0" indent="0">
              <a:buNone/>
            </a:pPr>
            <a:r>
              <a:rPr lang="en-US" b="1" dirty="0">
                <a:solidFill>
                  <a:srgbClr val="00B0F0"/>
                </a:solidFill>
              </a:rPr>
              <a:t>Evidence: </a:t>
            </a:r>
          </a:p>
          <a:p>
            <a:pPr marL="0" indent="0">
              <a:buNone/>
            </a:pPr>
            <a:endParaRPr lang="en-US" dirty="0"/>
          </a:p>
          <a:p>
            <a:r>
              <a:rPr lang="en-US" dirty="0"/>
              <a:t>Improvement in Retention and Graduation Rates</a:t>
            </a:r>
          </a:p>
          <a:p>
            <a:endParaRPr lang="en-US" dirty="0"/>
          </a:p>
          <a:p>
            <a:r>
              <a:rPr lang="en-US" dirty="0"/>
              <a:t>Reports from Institutional Effectiveness</a:t>
            </a:r>
          </a:p>
          <a:p>
            <a:endParaRPr lang="en-US" dirty="0"/>
          </a:p>
        </p:txBody>
      </p:sp>
    </p:spTree>
    <p:extLst>
      <p:ext uri="{BB962C8B-B14F-4D97-AF65-F5344CB8AC3E}">
        <p14:creationId xmlns:p14="http://schemas.microsoft.com/office/powerpoint/2010/main" val="97543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Change in 4, 5 and 6 year Grad Rates 2003-2013 (Entering Cohorts)</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817605" y="434546"/>
            <a:ext cx="0" cy="609600"/>
          </a:xfrm>
          <a:prstGeom prst="line">
            <a:avLst/>
          </a:prstGeom>
          <a:ln w="76200">
            <a:solidFill>
              <a:srgbClr val="25B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573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EA097F-6399-D647-B74A-573AE634D80D}"/>
              </a:ext>
            </a:extLst>
          </p:cNvPr>
          <p:cNvSpPr>
            <a:spLocks noGrp="1"/>
          </p:cNvSpPr>
          <p:nvPr>
            <p:ph type="title"/>
          </p:nvPr>
        </p:nvSpPr>
        <p:spPr/>
        <p:txBody>
          <a:bodyPr/>
          <a:lstStyle/>
          <a:p>
            <a:r>
              <a:rPr lang="en-US" b="1" dirty="0">
                <a:solidFill>
                  <a:srgbClr val="00B0F0"/>
                </a:solidFill>
              </a:rPr>
              <a:t>What We’ve Learned about the College…</a:t>
            </a:r>
          </a:p>
        </p:txBody>
      </p:sp>
      <p:sp>
        <p:nvSpPr>
          <p:cNvPr id="3" name="Content Placeholder 2">
            <a:extLst>
              <a:ext uri="{FF2B5EF4-FFF2-40B4-BE49-F238E27FC236}">
                <a16:creationId xmlns:a16="http://schemas.microsoft.com/office/drawing/2014/main" xmlns="" id="{F457DFAC-66F0-4446-AA6A-77674EED1717}"/>
              </a:ext>
            </a:extLst>
          </p:cNvPr>
          <p:cNvSpPr>
            <a:spLocks noGrp="1"/>
          </p:cNvSpPr>
          <p:nvPr>
            <p:ph idx="1"/>
          </p:nvPr>
        </p:nvSpPr>
        <p:spPr/>
        <p:txBody>
          <a:bodyPr/>
          <a:lstStyle/>
          <a:p>
            <a:r>
              <a:rPr lang="en-US" dirty="0"/>
              <a:t>College dedicated to listening to students and acting upon what they say</a:t>
            </a:r>
          </a:p>
          <a:p>
            <a:r>
              <a:rPr lang="en-US" sz="2800" dirty="0"/>
              <a:t>Array of diverse and thoughtful classroom experiences and projects that balance learning with outside-of-the-classroom experience</a:t>
            </a:r>
          </a:p>
          <a:p>
            <a:r>
              <a:rPr lang="en-US" dirty="0"/>
              <a:t>Wealth of connections to external professionals interested in partnering to help students succeed</a:t>
            </a:r>
          </a:p>
          <a:p>
            <a:r>
              <a:rPr lang="en-US" sz="2800" dirty="0"/>
              <a:t>Ex</a:t>
            </a:r>
            <a:r>
              <a:rPr lang="en-US" dirty="0"/>
              <a:t>tensive efforts at improving retention and graduation rates – and the results to suggest that these are improving</a:t>
            </a:r>
            <a:endParaRPr lang="en-US" sz="2800" dirty="0"/>
          </a:p>
        </p:txBody>
      </p:sp>
    </p:spTree>
    <p:extLst>
      <p:ext uri="{BB962C8B-B14F-4D97-AF65-F5344CB8AC3E}">
        <p14:creationId xmlns:p14="http://schemas.microsoft.com/office/powerpoint/2010/main" val="646344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AD5C598-78F8-A542-A62E-143CCAEB824B}"/>
              </a:ext>
            </a:extLst>
          </p:cNvPr>
          <p:cNvSpPr>
            <a:spLocks noGrp="1"/>
          </p:cNvSpPr>
          <p:nvPr>
            <p:ph type="title"/>
          </p:nvPr>
        </p:nvSpPr>
        <p:spPr/>
        <p:txBody>
          <a:bodyPr/>
          <a:lstStyle/>
          <a:p>
            <a:endParaRPr lang="en-US" dirty="0"/>
          </a:p>
        </p:txBody>
      </p:sp>
      <p:pic>
        <p:nvPicPr>
          <p:cNvPr id="8" name="Content Placeholder 7">
            <a:extLst>
              <a:ext uri="{FF2B5EF4-FFF2-40B4-BE49-F238E27FC236}">
                <a16:creationId xmlns:a16="http://schemas.microsoft.com/office/drawing/2014/main" xmlns="" id="{124FD30D-E3DA-B24E-A6FE-C6C1DDDE5BBC}"/>
              </a:ext>
            </a:extLst>
          </p:cNvPr>
          <p:cNvPicPr>
            <a:picLocks noGrp="1" noChangeAspect="1"/>
          </p:cNvPicPr>
          <p:nvPr>
            <p:ph idx="1"/>
          </p:nvPr>
        </p:nvPicPr>
        <p:blipFill>
          <a:blip r:embed="rId2"/>
          <a:stretch>
            <a:fillRect/>
          </a:stretch>
        </p:blipFill>
        <p:spPr>
          <a:xfrm>
            <a:off x="1005840" y="-733898"/>
            <a:ext cx="10119360" cy="8792168"/>
          </a:xfrm>
        </p:spPr>
      </p:pic>
    </p:spTree>
    <p:extLst>
      <p:ext uri="{BB962C8B-B14F-4D97-AF65-F5344CB8AC3E}">
        <p14:creationId xmlns:p14="http://schemas.microsoft.com/office/powerpoint/2010/main" val="525242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3F80D2-E40F-BE43-A1C0-56CD597B9249}"/>
              </a:ext>
            </a:extLst>
          </p:cNvPr>
          <p:cNvSpPr>
            <a:spLocks noGrp="1"/>
          </p:cNvSpPr>
          <p:nvPr>
            <p:ph type="ctrTitle"/>
          </p:nvPr>
        </p:nvSpPr>
        <p:spPr>
          <a:xfrm>
            <a:off x="1524000" y="1122363"/>
            <a:ext cx="9144000" cy="1668963"/>
          </a:xfrm>
        </p:spPr>
        <p:txBody>
          <a:bodyPr>
            <a:normAutofit fontScale="90000"/>
          </a:bodyPr>
          <a:lstStyle/>
          <a:p>
            <a:r>
              <a:rPr lang="en-US" dirty="0"/>
              <a:t>Questions? </a:t>
            </a:r>
            <a:br>
              <a:rPr lang="en-US" dirty="0"/>
            </a:br>
            <a:r>
              <a:rPr lang="en-US" dirty="0"/>
              <a:t>Comments?</a:t>
            </a:r>
            <a:br>
              <a:rPr lang="en-US" dirty="0"/>
            </a:br>
            <a:r>
              <a:rPr lang="en-US" dirty="0"/>
              <a:t>Learn more about the process?</a:t>
            </a:r>
          </a:p>
        </p:txBody>
      </p:sp>
      <p:sp>
        <p:nvSpPr>
          <p:cNvPr id="4" name="Subtitle 3">
            <a:extLst>
              <a:ext uri="{FF2B5EF4-FFF2-40B4-BE49-F238E27FC236}">
                <a16:creationId xmlns:a16="http://schemas.microsoft.com/office/drawing/2014/main" xmlns="" id="{24C0D279-1E54-0641-BDF1-911190130751}"/>
              </a:ext>
            </a:extLst>
          </p:cNvPr>
          <p:cNvSpPr>
            <a:spLocks noGrp="1"/>
          </p:cNvSpPr>
          <p:nvPr>
            <p:ph type="subTitle" idx="1"/>
          </p:nvPr>
        </p:nvSpPr>
        <p:spPr>
          <a:xfrm>
            <a:off x="1524000" y="3104147"/>
            <a:ext cx="9144000" cy="2153653"/>
          </a:xfrm>
        </p:spPr>
        <p:txBody>
          <a:bodyPr>
            <a:normAutofit lnSpcReduction="10000"/>
          </a:bodyPr>
          <a:lstStyle/>
          <a:p>
            <a:r>
              <a:rPr lang="en-US" dirty="0"/>
              <a:t>Contact: </a:t>
            </a:r>
          </a:p>
          <a:p>
            <a:r>
              <a:rPr lang="en-US" dirty="0"/>
              <a:t>Neil Pagano</a:t>
            </a:r>
          </a:p>
          <a:p>
            <a:r>
              <a:rPr lang="en-US" dirty="0"/>
              <a:t>X8218; </a:t>
            </a:r>
            <a:r>
              <a:rPr lang="en-US" dirty="0">
                <a:hlinkClick r:id="rId2"/>
              </a:rPr>
              <a:t>npagano@colum.edu</a:t>
            </a:r>
            <a:endParaRPr lang="en-US" dirty="0"/>
          </a:p>
          <a:p>
            <a:r>
              <a:rPr lang="en-US" dirty="0"/>
              <a:t>Tyler Roeger</a:t>
            </a:r>
          </a:p>
          <a:p>
            <a:r>
              <a:rPr lang="en-US" dirty="0"/>
              <a:t>X8263; </a:t>
            </a:r>
            <a:r>
              <a:rPr lang="en-US" dirty="0" err="1"/>
              <a:t>troeger@colum.edu</a:t>
            </a:r>
            <a:endParaRPr lang="en-US" dirty="0"/>
          </a:p>
          <a:p>
            <a:endParaRPr lang="en-US" dirty="0"/>
          </a:p>
        </p:txBody>
      </p:sp>
    </p:spTree>
    <p:extLst>
      <p:ext uri="{BB962C8B-B14F-4D97-AF65-F5344CB8AC3E}">
        <p14:creationId xmlns:p14="http://schemas.microsoft.com/office/powerpoint/2010/main" val="367943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96F68F-DEC4-C845-A3E2-393FAF946BA7}"/>
              </a:ext>
            </a:extLst>
          </p:cNvPr>
          <p:cNvSpPr>
            <a:spLocks noGrp="1"/>
          </p:cNvSpPr>
          <p:nvPr>
            <p:ph type="title"/>
          </p:nvPr>
        </p:nvSpPr>
        <p:spPr/>
        <p:txBody>
          <a:bodyPr/>
          <a:lstStyle/>
          <a:p>
            <a:r>
              <a:rPr lang="en-US" b="1" dirty="0">
                <a:solidFill>
                  <a:srgbClr val="00B0F0"/>
                </a:solidFill>
              </a:rPr>
              <a:t>Five Criteria for Accreditation</a:t>
            </a:r>
          </a:p>
        </p:txBody>
      </p:sp>
      <p:sp>
        <p:nvSpPr>
          <p:cNvPr id="3" name="Content Placeholder 2">
            <a:extLst>
              <a:ext uri="{FF2B5EF4-FFF2-40B4-BE49-F238E27FC236}">
                <a16:creationId xmlns:a16="http://schemas.microsoft.com/office/drawing/2014/main" xmlns="" id="{E6C53776-1F69-8241-8AF0-2EB9EF4AC067}"/>
              </a:ext>
            </a:extLst>
          </p:cNvPr>
          <p:cNvSpPr>
            <a:spLocks noGrp="1"/>
          </p:cNvSpPr>
          <p:nvPr>
            <p:ph idx="1"/>
          </p:nvPr>
        </p:nvSpPr>
        <p:spPr/>
        <p:txBody>
          <a:bodyPr/>
          <a:lstStyle/>
          <a:p>
            <a:pPr marL="514350" indent="-514350">
              <a:buFont typeface="+mj-lt"/>
              <a:buAutoNum type="arabicPeriod"/>
            </a:pPr>
            <a:r>
              <a:rPr lang="en-US" dirty="0"/>
              <a:t>Mission</a:t>
            </a:r>
          </a:p>
          <a:p>
            <a:pPr marL="514350" indent="-514350">
              <a:buFont typeface="+mj-lt"/>
              <a:buAutoNum type="arabicPeriod"/>
            </a:pPr>
            <a:r>
              <a:rPr lang="en-US" dirty="0"/>
              <a:t>Integrity</a:t>
            </a:r>
          </a:p>
          <a:p>
            <a:pPr marL="514350" indent="-514350">
              <a:buFont typeface="+mj-lt"/>
              <a:buAutoNum type="arabicPeriod"/>
            </a:pPr>
            <a:r>
              <a:rPr lang="en-US" dirty="0"/>
              <a:t>Teaching and Learning: Resources and Support</a:t>
            </a:r>
          </a:p>
          <a:p>
            <a:pPr marL="514350" indent="-514350">
              <a:buFont typeface="+mj-lt"/>
              <a:buAutoNum type="arabicPeriod"/>
            </a:pPr>
            <a:r>
              <a:rPr lang="en-US" dirty="0"/>
              <a:t>Teaching and Learning: Evaluation and Improvement</a:t>
            </a:r>
          </a:p>
          <a:p>
            <a:pPr marL="514350" indent="-514350">
              <a:buFont typeface="+mj-lt"/>
              <a:buAutoNum type="arabicPeriod"/>
            </a:pPr>
            <a:r>
              <a:rPr lang="en-US" dirty="0"/>
              <a:t>Resources, Planning, and Institutional Effectiveness</a:t>
            </a:r>
          </a:p>
          <a:p>
            <a:pPr marL="514350" indent="-514350">
              <a:buFont typeface="+mj-lt"/>
              <a:buAutoNum type="arabicPeriod"/>
            </a:pPr>
            <a:endParaRPr lang="en-US" dirty="0"/>
          </a:p>
        </p:txBody>
      </p:sp>
    </p:spTree>
    <p:extLst>
      <p:ext uri="{BB962C8B-B14F-4D97-AF65-F5344CB8AC3E}">
        <p14:creationId xmlns:p14="http://schemas.microsoft.com/office/powerpoint/2010/main" val="2717127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5CF8DD-8770-7949-AD0A-998818814CF2}"/>
              </a:ext>
            </a:extLst>
          </p:cNvPr>
          <p:cNvSpPr>
            <a:spLocks noGrp="1"/>
          </p:cNvSpPr>
          <p:nvPr>
            <p:ph type="title"/>
          </p:nvPr>
        </p:nvSpPr>
        <p:spPr/>
        <p:txBody>
          <a:bodyPr>
            <a:normAutofit fontScale="90000"/>
          </a:bodyPr>
          <a:lstStyle/>
          <a:p>
            <a:r>
              <a:rPr lang="en-US" b="1" dirty="0">
                <a:solidFill>
                  <a:srgbClr val="00B0F0"/>
                </a:solidFill>
              </a:rPr>
              <a:t>Core Component 3A: The institution’s degree programs are appropriate to higher education.</a:t>
            </a:r>
            <a:r>
              <a:rPr lang="en-US" dirty="0">
                <a:solidFill>
                  <a:srgbClr val="434343"/>
                </a:solidFill>
                <a:latin typeface="Helvetica" pitchFamily="2" charset="0"/>
              </a:rPr>
              <a:t/>
            </a:r>
            <a:br>
              <a:rPr lang="en-US" dirty="0">
                <a:solidFill>
                  <a:srgbClr val="434343"/>
                </a:solidFill>
                <a:latin typeface="Helvetica" pitchFamily="2" charset="0"/>
              </a:rPr>
            </a:br>
            <a:endParaRPr lang="en-US" dirty="0">
              <a:latin typeface="Helvetica" pitchFamily="2" charset="0"/>
            </a:endParaRPr>
          </a:p>
        </p:txBody>
      </p:sp>
      <p:sp>
        <p:nvSpPr>
          <p:cNvPr id="3" name="Content Placeholder 2">
            <a:extLst>
              <a:ext uri="{FF2B5EF4-FFF2-40B4-BE49-F238E27FC236}">
                <a16:creationId xmlns:a16="http://schemas.microsoft.com/office/drawing/2014/main" xmlns="" id="{171645AB-C080-2E4F-B26F-EFB8F94C07B6}"/>
              </a:ext>
            </a:extLst>
          </p:cNvPr>
          <p:cNvSpPr>
            <a:spLocks noGrp="1"/>
          </p:cNvSpPr>
          <p:nvPr>
            <p:ph sz="half" idx="1"/>
          </p:nvPr>
        </p:nvSpPr>
        <p:spPr>
          <a:xfrm>
            <a:off x="140677" y="1825624"/>
            <a:ext cx="5879123" cy="5032375"/>
          </a:xfrm>
        </p:spPr>
        <p:txBody>
          <a:bodyPr>
            <a:normAutofit fontScale="70000" lnSpcReduction="20000"/>
          </a:bodyPr>
          <a:lstStyle/>
          <a:p>
            <a:pPr marL="914400" lvl="1" indent="-457200">
              <a:buFont typeface="+mj-lt"/>
              <a:buAutoNum type="arabicPeriod"/>
            </a:pPr>
            <a:r>
              <a:rPr lang="en-US" sz="3400" dirty="0">
                <a:solidFill>
                  <a:schemeClr val="tx1">
                    <a:lumMod val="85000"/>
                    <a:lumOff val="15000"/>
                  </a:schemeClr>
                </a:solidFill>
              </a:rPr>
              <a:t>Courses and programs are current and require levels of performance by students appropriate to the degree or certificate awarded.</a:t>
            </a:r>
          </a:p>
          <a:p>
            <a:pPr marL="914400" lvl="1" indent="-457200">
              <a:buFont typeface="+mj-lt"/>
              <a:buAutoNum type="arabicPeriod"/>
            </a:pPr>
            <a:r>
              <a:rPr lang="en-US" sz="3400" dirty="0">
                <a:solidFill>
                  <a:schemeClr val="tx1">
                    <a:lumMod val="85000"/>
                    <a:lumOff val="15000"/>
                  </a:schemeClr>
                </a:solidFill>
              </a:rPr>
              <a:t>The institution articulates and differentiates learning goals for undergraduate, graduate, post-baccalaureate, post-graduate, and certificate programs.</a:t>
            </a:r>
          </a:p>
          <a:p>
            <a:pPr marL="914400" lvl="1" indent="-457200">
              <a:buFont typeface="+mj-lt"/>
              <a:buAutoNum type="arabicPeriod"/>
            </a:pPr>
            <a:r>
              <a:rPr lang="en-US" sz="3400" dirty="0">
                <a:solidFill>
                  <a:schemeClr val="tx1">
                    <a:lumMod val="85000"/>
                    <a:lumOff val="15000"/>
                  </a:schemeClr>
                </a:solidFill>
              </a:rPr>
              <a:t>The institution’s program quality and learning goals are consistent across all modes of delivery and all locations (on the main campus, at additional locations, by distance delivery, as dual credit, through contractual or consortial arrangements, or any other modality).</a:t>
            </a:r>
          </a:p>
          <a:p>
            <a:pPr marL="457200" lvl="1" indent="0">
              <a:buNone/>
            </a:pPr>
            <a:endParaRPr lang="en-US" dirty="0"/>
          </a:p>
          <a:p>
            <a:pPr marL="0" indent="0">
              <a:buNone/>
            </a:pPr>
            <a:endParaRPr lang="en-US" dirty="0">
              <a:solidFill>
                <a:srgbClr val="434343"/>
              </a:solidFill>
              <a:latin typeface="Helvetica" pitchFamily="2" charset="0"/>
            </a:endParaRPr>
          </a:p>
        </p:txBody>
      </p:sp>
      <p:sp>
        <p:nvSpPr>
          <p:cNvPr id="5" name="Content Placeholder 4"/>
          <p:cNvSpPr>
            <a:spLocks noGrp="1"/>
          </p:cNvSpPr>
          <p:nvPr>
            <p:ph sz="half" idx="2"/>
          </p:nvPr>
        </p:nvSpPr>
        <p:spPr/>
        <p:txBody>
          <a:bodyPr>
            <a:normAutofit fontScale="70000" lnSpcReduction="20000"/>
          </a:bodyPr>
          <a:lstStyle/>
          <a:p>
            <a:pPr marL="457200" lvl="1" indent="0">
              <a:buNone/>
            </a:pPr>
            <a:r>
              <a:rPr lang="en-US" sz="3400" b="1" dirty="0">
                <a:solidFill>
                  <a:srgbClr val="00B0F0"/>
                </a:solidFill>
              </a:rPr>
              <a:t>Evidence: </a:t>
            </a:r>
          </a:p>
          <a:p>
            <a:pPr marL="457200" lvl="1" indent="0">
              <a:buNone/>
            </a:pPr>
            <a:endParaRPr lang="en-US" sz="3400" dirty="0"/>
          </a:p>
          <a:p>
            <a:pPr lvl="1"/>
            <a:r>
              <a:rPr lang="en-US" sz="3400" dirty="0"/>
              <a:t>List of Majors and Minors</a:t>
            </a:r>
          </a:p>
          <a:p>
            <a:pPr lvl="1"/>
            <a:endParaRPr lang="en-US" sz="3400" dirty="0"/>
          </a:p>
          <a:p>
            <a:pPr lvl="1"/>
            <a:r>
              <a:rPr lang="en-US" sz="3400" dirty="0"/>
              <a:t>Program Learning Outcomes for Majors</a:t>
            </a:r>
          </a:p>
          <a:p>
            <a:pPr marL="457200" lvl="1" indent="0">
              <a:buNone/>
            </a:pPr>
            <a:endParaRPr lang="en-US" sz="3400" dirty="0"/>
          </a:p>
          <a:p>
            <a:pPr lvl="1"/>
            <a:r>
              <a:rPr lang="en-US" sz="3400" dirty="0"/>
              <a:t>Course Learning Outcomes on Syllabi</a:t>
            </a:r>
          </a:p>
          <a:p>
            <a:pPr lvl="1"/>
            <a:endParaRPr lang="en-US" sz="3400" dirty="0"/>
          </a:p>
          <a:p>
            <a:pPr lvl="1"/>
            <a:r>
              <a:rPr lang="en-US" sz="3400" dirty="0"/>
              <a:t>Curriculum Policy Manual</a:t>
            </a:r>
          </a:p>
          <a:p>
            <a:pPr lvl="1"/>
            <a:endParaRPr lang="en-US" sz="3400" dirty="0"/>
          </a:p>
          <a:p>
            <a:pPr lvl="1"/>
            <a:r>
              <a:rPr lang="en-US" sz="3400" dirty="0"/>
              <a:t>College’s Strategic Plan</a:t>
            </a:r>
          </a:p>
          <a:p>
            <a:endParaRPr lang="en-US" dirty="0"/>
          </a:p>
        </p:txBody>
      </p:sp>
    </p:spTree>
    <p:extLst>
      <p:ext uri="{BB962C8B-B14F-4D97-AF65-F5344CB8AC3E}">
        <p14:creationId xmlns:p14="http://schemas.microsoft.com/office/powerpoint/2010/main" val="207446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5CF8DD-8770-7949-AD0A-998818814CF2}"/>
              </a:ext>
            </a:extLst>
          </p:cNvPr>
          <p:cNvSpPr>
            <a:spLocks noGrp="1"/>
          </p:cNvSpPr>
          <p:nvPr>
            <p:ph type="title"/>
          </p:nvPr>
        </p:nvSpPr>
        <p:spPr/>
        <p:txBody>
          <a:bodyPr>
            <a:noAutofit/>
          </a:bodyPr>
          <a:lstStyle/>
          <a:p>
            <a:r>
              <a:rPr lang="en-US" sz="2800" b="1" dirty="0">
                <a:solidFill>
                  <a:srgbClr val="00B0F0"/>
                </a:solidFill>
              </a:rPr>
              <a:t>Core Component 3B: The institution demonstrates that the exercise of intellectual inquiry and the acquisition, application, and integration of broad learning and skills are integral to its educational programs.</a:t>
            </a:r>
          </a:p>
        </p:txBody>
      </p:sp>
      <p:sp>
        <p:nvSpPr>
          <p:cNvPr id="3" name="Content Placeholder 2">
            <a:extLst>
              <a:ext uri="{FF2B5EF4-FFF2-40B4-BE49-F238E27FC236}">
                <a16:creationId xmlns:a16="http://schemas.microsoft.com/office/drawing/2014/main" xmlns="" id="{171645AB-C080-2E4F-B26F-EFB8F94C07B6}"/>
              </a:ext>
            </a:extLst>
          </p:cNvPr>
          <p:cNvSpPr>
            <a:spLocks noGrp="1"/>
          </p:cNvSpPr>
          <p:nvPr>
            <p:ph sz="half" idx="1"/>
          </p:nvPr>
        </p:nvSpPr>
        <p:spPr>
          <a:xfrm>
            <a:off x="112542" y="1825625"/>
            <a:ext cx="5907258" cy="4814326"/>
          </a:xfrm>
        </p:spPr>
        <p:txBody>
          <a:bodyPr>
            <a:normAutofit fontScale="92500" lnSpcReduction="10000"/>
          </a:bodyPr>
          <a:lstStyle/>
          <a:p>
            <a:pPr marL="971550" lvl="1" indent="-514350">
              <a:buFont typeface="+mj-lt"/>
              <a:buAutoNum type="arabicPeriod"/>
            </a:pPr>
            <a:r>
              <a:rPr lang="en-US" dirty="0">
                <a:solidFill>
                  <a:schemeClr val="tx1">
                    <a:lumMod val="85000"/>
                    <a:lumOff val="15000"/>
                  </a:schemeClr>
                </a:solidFill>
              </a:rPr>
              <a:t>The general education program is appropriate to the mission, educational offerings, and degree levels of the institution.</a:t>
            </a:r>
          </a:p>
          <a:p>
            <a:pPr marL="971550" lvl="1" indent="-514350">
              <a:buFont typeface="+mj-lt"/>
              <a:buAutoNum type="arabicPeriod"/>
            </a:pPr>
            <a:r>
              <a:rPr lang="en-US" dirty="0">
                <a:solidFill>
                  <a:schemeClr val="tx1">
                    <a:lumMod val="85000"/>
                    <a:lumOff val="15000"/>
                  </a:schemeClr>
                </a:solidFill>
              </a:rPr>
              <a:t>The institution articulates the purposes, content, and intended learning outcomes of its undergraduate general education requirements. The program of general education is grounded in a philosophy or framework developed by the institution or adopted from an established framework. It imparts broad knowledge and intellectual concepts to students and develops skills and attitudes that the institution believes every college-educated person should possess.</a:t>
            </a:r>
          </a:p>
          <a:p>
            <a:pPr marL="971550" lvl="1" indent="-514350">
              <a:buFont typeface="+mj-lt"/>
              <a:buAutoNum type="arabicPeriod"/>
            </a:pPr>
            <a:endParaRPr lang="en-US" dirty="0"/>
          </a:p>
          <a:p>
            <a:pPr marL="457200" lvl="1" indent="0">
              <a:buNone/>
            </a:pPr>
            <a:endParaRPr lang="en-US" dirty="0"/>
          </a:p>
          <a:p>
            <a:pPr marL="457200" lvl="1" indent="0">
              <a:buNone/>
            </a:pPr>
            <a:endParaRPr lang="en-US" dirty="0"/>
          </a:p>
          <a:p>
            <a:pPr marL="457200" lvl="1" indent="0">
              <a:buNone/>
            </a:pPr>
            <a:endParaRPr lang="en-US" sz="2800" dirty="0"/>
          </a:p>
        </p:txBody>
      </p:sp>
      <p:sp>
        <p:nvSpPr>
          <p:cNvPr id="5" name="Content Placeholder 4"/>
          <p:cNvSpPr>
            <a:spLocks noGrp="1"/>
          </p:cNvSpPr>
          <p:nvPr>
            <p:ph sz="half" idx="2"/>
          </p:nvPr>
        </p:nvSpPr>
        <p:spPr/>
        <p:txBody>
          <a:bodyPr>
            <a:normAutofit fontScale="92500" lnSpcReduction="10000"/>
          </a:bodyPr>
          <a:lstStyle/>
          <a:p>
            <a:pPr marL="457200" lvl="1" indent="0">
              <a:buNone/>
            </a:pPr>
            <a:r>
              <a:rPr lang="en-US" b="1" dirty="0">
                <a:solidFill>
                  <a:srgbClr val="00B0F0"/>
                </a:solidFill>
              </a:rPr>
              <a:t>Evidence: </a:t>
            </a:r>
          </a:p>
          <a:p>
            <a:pPr marL="457200" lvl="1" indent="0">
              <a:buNone/>
            </a:pPr>
            <a:endParaRPr lang="en-US" dirty="0"/>
          </a:p>
          <a:p>
            <a:pPr lvl="1"/>
            <a:r>
              <a:rPr lang="en-US" dirty="0"/>
              <a:t>LAS Core/Columbia Core Curriculum Requirements and Outcomes</a:t>
            </a:r>
          </a:p>
          <a:p>
            <a:pPr marL="457200" lvl="1" indent="0">
              <a:buNone/>
            </a:pPr>
            <a:endParaRPr lang="en-US" dirty="0"/>
          </a:p>
          <a:p>
            <a:pPr lvl="1"/>
            <a:r>
              <a:rPr lang="en-US" dirty="0"/>
              <a:t>Specific Core Classes: “Big Chicago,” Global Awareness and US Pluralism courses</a:t>
            </a:r>
          </a:p>
          <a:p>
            <a:pPr marL="457200" lvl="1" indent="0">
              <a:buNone/>
            </a:pPr>
            <a:endParaRPr lang="en-US" dirty="0"/>
          </a:p>
          <a:p>
            <a:pPr lvl="1"/>
            <a:r>
              <a:rPr lang="en-US" dirty="0"/>
              <a:t>Columbia Core: “Creative World,” “Communication, Business, and Technology,” and DEI categories</a:t>
            </a:r>
          </a:p>
          <a:p>
            <a:endParaRPr lang="en-US" dirty="0"/>
          </a:p>
        </p:txBody>
      </p:sp>
    </p:spTree>
    <p:extLst>
      <p:ext uri="{BB962C8B-B14F-4D97-AF65-F5344CB8AC3E}">
        <p14:creationId xmlns:p14="http://schemas.microsoft.com/office/powerpoint/2010/main" val="66539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5CF8DD-8770-7949-AD0A-998818814CF2}"/>
              </a:ext>
            </a:extLst>
          </p:cNvPr>
          <p:cNvSpPr>
            <a:spLocks noGrp="1"/>
          </p:cNvSpPr>
          <p:nvPr>
            <p:ph type="title"/>
          </p:nvPr>
        </p:nvSpPr>
        <p:spPr/>
        <p:txBody>
          <a:bodyPr>
            <a:noAutofit/>
          </a:bodyPr>
          <a:lstStyle/>
          <a:p>
            <a:r>
              <a:rPr lang="en-US" sz="3200" b="1" dirty="0">
                <a:solidFill>
                  <a:srgbClr val="00B0F0"/>
                </a:solidFill>
              </a:rPr>
              <a:t>Core Component 3B (cont.): The institution demonstrates that the exercise of intellectual inquiry and the acquisition, application, and integration of broad learning and skills are integral to its educational programs.</a:t>
            </a:r>
          </a:p>
        </p:txBody>
      </p:sp>
      <p:sp>
        <p:nvSpPr>
          <p:cNvPr id="3" name="Content Placeholder 2">
            <a:extLst>
              <a:ext uri="{FF2B5EF4-FFF2-40B4-BE49-F238E27FC236}">
                <a16:creationId xmlns:a16="http://schemas.microsoft.com/office/drawing/2014/main" xmlns="" id="{171645AB-C080-2E4F-B26F-EFB8F94C07B6}"/>
              </a:ext>
            </a:extLst>
          </p:cNvPr>
          <p:cNvSpPr>
            <a:spLocks noGrp="1"/>
          </p:cNvSpPr>
          <p:nvPr>
            <p:ph sz="half" idx="1"/>
          </p:nvPr>
        </p:nvSpPr>
        <p:spPr>
          <a:xfrm>
            <a:off x="174674" y="2149182"/>
            <a:ext cx="5921326" cy="4814326"/>
          </a:xfrm>
        </p:spPr>
        <p:txBody>
          <a:bodyPr>
            <a:normAutofit fontScale="85000" lnSpcReduction="10000"/>
          </a:bodyPr>
          <a:lstStyle/>
          <a:p>
            <a:pPr marL="971550" lvl="1" indent="-514350">
              <a:buFont typeface="+mj-lt"/>
              <a:buAutoNum type="arabicPeriod" startAt="3"/>
            </a:pPr>
            <a:r>
              <a:rPr lang="en-US" dirty="0">
                <a:solidFill>
                  <a:schemeClr val="tx1">
                    <a:lumMod val="85000"/>
                    <a:lumOff val="15000"/>
                  </a:schemeClr>
                </a:solidFill>
              </a:rPr>
              <a:t>Every degree program offered by the institution engages students in collecting, analyzing, and communicating information; in mastering modes of inquiry or creative work; and in developing skills adaptable to changing environments.</a:t>
            </a:r>
          </a:p>
          <a:p>
            <a:pPr marL="971550" lvl="1" indent="-514350">
              <a:buFont typeface="+mj-lt"/>
              <a:buAutoNum type="arabicPeriod" startAt="3"/>
            </a:pPr>
            <a:r>
              <a:rPr lang="en-US" dirty="0">
                <a:solidFill>
                  <a:schemeClr val="tx1">
                    <a:lumMod val="85000"/>
                    <a:lumOff val="15000"/>
                  </a:schemeClr>
                </a:solidFill>
              </a:rPr>
              <a:t>The education offered by the institution recognizes the human and cultural diversity of the world in which students live and work.</a:t>
            </a:r>
          </a:p>
          <a:p>
            <a:pPr marL="971550" lvl="1" indent="-514350">
              <a:buFont typeface="+mj-lt"/>
              <a:buAutoNum type="arabicPeriod" startAt="3"/>
            </a:pPr>
            <a:r>
              <a:rPr lang="en-US" dirty="0">
                <a:solidFill>
                  <a:schemeClr val="tx1">
                    <a:lumMod val="85000"/>
                    <a:lumOff val="15000"/>
                  </a:schemeClr>
                </a:solidFill>
              </a:rPr>
              <a:t>The faculty and students contribute to scholarship, creative work, and the discovery of knowledge to the extent appropriate to their programs and the institution’s mission.</a:t>
            </a:r>
          </a:p>
        </p:txBody>
      </p:sp>
      <p:sp>
        <p:nvSpPr>
          <p:cNvPr id="5" name="Content Placeholder 4"/>
          <p:cNvSpPr>
            <a:spLocks noGrp="1"/>
          </p:cNvSpPr>
          <p:nvPr>
            <p:ph sz="half" idx="2"/>
          </p:nvPr>
        </p:nvSpPr>
        <p:spPr>
          <a:xfrm>
            <a:off x="6136105" y="1825625"/>
            <a:ext cx="5217695" cy="4478922"/>
          </a:xfrm>
        </p:spPr>
        <p:txBody>
          <a:bodyPr>
            <a:normAutofit fontScale="85000" lnSpcReduction="10000"/>
          </a:bodyPr>
          <a:lstStyle/>
          <a:p>
            <a:pPr marL="457200" lvl="1" indent="0">
              <a:buNone/>
            </a:pPr>
            <a:r>
              <a:rPr lang="en-US" sz="2200" b="1" dirty="0">
                <a:solidFill>
                  <a:srgbClr val="00B0F0"/>
                </a:solidFill>
              </a:rPr>
              <a:t>Evidence:</a:t>
            </a:r>
          </a:p>
          <a:p>
            <a:pPr marL="457200" lvl="1" indent="0">
              <a:buNone/>
            </a:pPr>
            <a:endParaRPr lang="en-US" sz="2200" dirty="0"/>
          </a:p>
          <a:p>
            <a:pPr lvl="1"/>
            <a:r>
              <a:rPr lang="en-US" sz="2200" dirty="0"/>
              <a:t>Program Learning Outcomes</a:t>
            </a:r>
          </a:p>
          <a:p>
            <a:pPr marL="457200" lvl="1" indent="0">
              <a:buNone/>
            </a:pPr>
            <a:endParaRPr lang="en-US" sz="2200" dirty="0"/>
          </a:p>
          <a:p>
            <a:pPr lvl="1"/>
            <a:r>
              <a:rPr lang="en-US" sz="2200" dirty="0"/>
              <a:t>Departmental Events: Lectures, Performances, Exhibitions</a:t>
            </a:r>
          </a:p>
          <a:p>
            <a:pPr lvl="1"/>
            <a:endParaRPr lang="en-US" sz="2200" dirty="0"/>
          </a:p>
          <a:p>
            <a:pPr lvl="1"/>
            <a:r>
              <a:rPr lang="en-US" sz="2200" dirty="0"/>
              <a:t>Independent Projects and Directed Studies</a:t>
            </a:r>
          </a:p>
          <a:p>
            <a:pPr lvl="1"/>
            <a:endParaRPr lang="en-US" sz="2200" dirty="0"/>
          </a:p>
          <a:p>
            <a:pPr lvl="1"/>
            <a:r>
              <a:rPr lang="en-US" sz="2200" dirty="0"/>
              <a:t>Faculty-led Opportunities (Study Abroad)</a:t>
            </a:r>
          </a:p>
          <a:p>
            <a:pPr marL="457200" lvl="1" indent="0">
              <a:buNone/>
            </a:pPr>
            <a:endParaRPr lang="en-US" sz="2200" dirty="0"/>
          </a:p>
          <a:p>
            <a:pPr lvl="1"/>
            <a:r>
              <a:rPr lang="en-US" sz="2200" dirty="0"/>
              <a:t>Strategic Plan: Goal 2 - 21</a:t>
            </a:r>
            <a:r>
              <a:rPr lang="en-US" sz="2200" baseline="30000" dirty="0"/>
              <a:t>st</a:t>
            </a:r>
            <a:r>
              <a:rPr lang="en-US" sz="2200" dirty="0"/>
              <a:t> Century Curriculum</a:t>
            </a:r>
          </a:p>
          <a:p>
            <a:pPr marL="457200" lvl="1" indent="0">
              <a:buNone/>
            </a:pPr>
            <a:endParaRPr lang="en-US" sz="2200" dirty="0"/>
          </a:p>
          <a:p>
            <a:pPr lvl="1"/>
            <a:r>
              <a:rPr lang="en-US" sz="2200" dirty="0"/>
              <a:t>Strategic Plan: Goal 3 – Engaging Difference</a:t>
            </a:r>
          </a:p>
          <a:p>
            <a:endParaRPr lang="en-US" dirty="0"/>
          </a:p>
        </p:txBody>
      </p:sp>
    </p:spTree>
    <p:extLst>
      <p:ext uri="{BB962C8B-B14F-4D97-AF65-F5344CB8AC3E}">
        <p14:creationId xmlns:p14="http://schemas.microsoft.com/office/powerpoint/2010/main" val="172756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7BA868-8DDC-604B-83A8-A3649853C263}"/>
              </a:ext>
            </a:extLst>
          </p:cNvPr>
          <p:cNvSpPr>
            <a:spLocks noGrp="1"/>
          </p:cNvSpPr>
          <p:nvPr>
            <p:ph type="title"/>
          </p:nvPr>
        </p:nvSpPr>
        <p:spPr/>
        <p:txBody>
          <a:bodyPr>
            <a:normAutofit fontScale="90000"/>
          </a:bodyPr>
          <a:lstStyle/>
          <a:p>
            <a:r>
              <a:rPr lang="en-US" b="1" dirty="0">
                <a:solidFill>
                  <a:srgbClr val="00B0F0"/>
                </a:solidFill>
              </a:rPr>
              <a:t>Core Component 3C:  The institution has the faculty and staff needed for effective, high-quality programs and student services.</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3FEFCB66-B78C-E54D-8F07-B3E549445A3C}"/>
              </a:ext>
            </a:extLst>
          </p:cNvPr>
          <p:cNvSpPr>
            <a:spLocks noGrp="1"/>
          </p:cNvSpPr>
          <p:nvPr>
            <p:ph sz="half" idx="1"/>
          </p:nvPr>
        </p:nvSpPr>
        <p:spPr>
          <a:xfrm>
            <a:off x="309489" y="1825624"/>
            <a:ext cx="5710311" cy="4856529"/>
          </a:xfrm>
        </p:spPr>
        <p:txBody>
          <a:bodyPr>
            <a:normAutofit fontScale="92500" lnSpcReduction="10000"/>
          </a:bodyPr>
          <a:lstStyle/>
          <a:p>
            <a:pPr marL="514350" indent="-514350">
              <a:buFont typeface="+mj-lt"/>
              <a:buAutoNum type="arabicPeriod"/>
            </a:pPr>
            <a:r>
              <a:rPr lang="en-US" dirty="0"/>
              <a:t>The institution has sufficient numbers and continuity of faculty members to carry out both the classroom and the non-classroom roles of faculty, including oversight of the curriculum and expectations for student performance; establishment of academic credentials for instructional staff; involvement in assessment of student learning.</a:t>
            </a:r>
          </a:p>
          <a:p>
            <a:pPr marL="514350" indent="-514350">
              <a:buFont typeface="+mj-lt"/>
              <a:buAutoNum type="arabicPeriod"/>
            </a:pPr>
            <a:r>
              <a:rPr lang="en-US" dirty="0"/>
              <a:t>All instructors are appropriately qualified, including those in dual credit, contractual, and consortial programs.</a:t>
            </a:r>
          </a:p>
          <a:p>
            <a:pPr marL="0" indent="0">
              <a:buNone/>
            </a:pPr>
            <a:endParaRPr lang="en-US" dirty="0"/>
          </a:p>
          <a:p>
            <a:pPr marL="0" indent="0">
              <a:buNone/>
            </a:pPr>
            <a:endParaRPr lang="en-US" dirty="0"/>
          </a:p>
        </p:txBody>
      </p:sp>
      <p:sp>
        <p:nvSpPr>
          <p:cNvPr id="4" name="Content Placeholder 3"/>
          <p:cNvSpPr>
            <a:spLocks noGrp="1"/>
          </p:cNvSpPr>
          <p:nvPr>
            <p:ph sz="half" idx="2"/>
          </p:nvPr>
        </p:nvSpPr>
        <p:spPr/>
        <p:txBody>
          <a:bodyPr>
            <a:normAutofit fontScale="92500" lnSpcReduction="10000"/>
          </a:bodyPr>
          <a:lstStyle/>
          <a:p>
            <a:pPr marL="0" indent="0">
              <a:buNone/>
            </a:pPr>
            <a:r>
              <a:rPr lang="en-US" b="1" dirty="0">
                <a:solidFill>
                  <a:srgbClr val="00B0F0"/>
                </a:solidFill>
              </a:rPr>
              <a:t>Evidence:  </a:t>
            </a:r>
          </a:p>
          <a:p>
            <a:endParaRPr lang="en-US" dirty="0"/>
          </a:p>
          <a:p>
            <a:r>
              <a:rPr lang="en-US" dirty="0"/>
              <a:t>Faculty to Student Ratios</a:t>
            </a:r>
          </a:p>
          <a:p>
            <a:pPr marL="0" indent="0">
              <a:buNone/>
            </a:pPr>
            <a:endParaRPr lang="en-US" dirty="0"/>
          </a:p>
          <a:p>
            <a:r>
              <a:rPr lang="en-US" dirty="0"/>
              <a:t>Curriculum Policy Manual</a:t>
            </a:r>
          </a:p>
          <a:p>
            <a:endParaRPr lang="en-US" dirty="0"/>
          </a:p>
          <a:p>
            <a:r>
              <a:rPr lang="en-US" dirty="0"/>
              <a:t>Faculty Credentials Review</a:t>
            </a:r>
          </a:p>
          <a:p>
            <a:endParaRPr lang="en-US" dirty="0"/>
          </a:p>
        </p:txBody>
      </p:sp>
    </p:spTree>
    <p:extLst>
      <p:ext uri="{BB962C8B-B14F-4D97-AF65-F5344CB8AC3E}">
        <p14:creationId xmlns:p14="http://schemas.microsoft.com/office/powerpoint/2010/main" val="173332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solidFill>
                  <a:srgbClr val="00B0F0"/>
                </a:solidFill>
              </a:rPr>
              <a:t>Key metrics of student characteristics and classroom experience:</a:t>
            </a:r>
            <a:br>
              <a:rPr lang="en-US" sz="2800" b="1" dirty="0">
                <a:solidFill>
                  <a:srgbClr val="00B0F0"/>
                </a:solidFill>
              </a:rPr>
            </a:br>
            <a:r>
              <a:rPr lang="en-US" sz="2800" b="1" dirty="0">
                <a:solidFill>
                  <a:srgbClr val="00B0F0"/>
                </a:solidFill>
              </a:rPr>
              <a:t> 2003 to 2017</a:t>
            </a:r>
          </a:p>
        </p:txBody>
      </p:sp>
      <p:graphicFrame>
        <p:nvGraphicFramePr>
          <p:cNvPr id="5" name="Table 4"/>
          <p:cNvGraphicFramePr>
            <a:graphicFrameLocks noGrp="1"/>
          </p:cNvGraphicFramePr>
          <p:nvPr>
            <p:extLst/>
          </p:nvPr>
        </p:nvGraphicFramePr>
        <p:xfrm>
          <a:off x="1523997" y="1690688"/>
          <a:ext cx="9621793" cy="4561830"/>
        </p:xfrm>
        <a:graphic>
          <a:graphicData uri="http://schemas.openxmlformats.org/drawingml/2006/table">
            <a:tbl>
              <a:tblPr>
                <a:tableStyleId>{5C22544A-7EE6-4342-B048-85BDC9FD1C3A}</a:tableStyleId>
              </a:tblPr>
              <a:tblGrid>
                <a:gridCol w="1294569">
                  <a:extLst>
                    <a:ext uri="{9D8B030D-6E8A-4147-A177-3AD203B41FA5}">
                      <a16:colId xmlns:a16="http://schemas.microsoft.com/office/drawing/2014/main" xmlns="" val="20000"/>
                    </a:ext>
                  </a:extLst>
                </a:gridCol>
                <a:gridCol w="1032156">
                  <a:extLst>
                    <a:ext uri="{9D8B030D-6E8A-4147-A177-3AD203B41FA5}">
                      <a16:colId xmlns:a16="http://schemas.microsoft.com/office/drawing/2014/main" xmlns="" val="20001"/>
                    </a:ext>
                  </a:extLst>
                </a:gridCol>
                <a:gridCol w="524825">
                  <a:extLst>
                    <a:ext uri="{9D8B030D-6E8A-4147-A177-3AD203B41FA5}">
                      <a16:colId xmlns:a16="http://schemas.microsoft.com/office/drawing/2014/main" xmlns="" val="20002"/>
                    </a:ext>
                  </a:extLst>
                </a:gridCol>
                <a:gridCol w="524825">
                  <a:extLst>
                    <a:ext uri="{9D8B030D-6E8A-4147-A177-3AD203B41FA5}">
                      <a16:colId xmlns:a16="http://schemas.microsoft.com/office/drawing/2014/main" xmlns="" val="20003"/>
                    </a:ext>
                  </a:extLst>
                </a:gridCol>
                <a:gridCol w="524825">
                  <a:extLst>
                    <a:ext uri="{9D8B030D-6E8A-4147-A177-3AD203B41FA5}">
                      <a16:colId xmlns:a16="http://schemas.microsoft.com/office/drawing/2014/main" xmlns="" val="20004"/>
                    </a:ext>
                  </a:extLst>
                </a:gridCol>
                <a:gridCol w="524825">
                  <a:extLst>
                    <a:ext uri="{9D8B030D-6E8A-4147-A177-3AD203B41FA5}">
                      <a16:colId xmlns:a16="http://schemas.microsoft.com/office/drawing/2014/main" xmlns="" val="20005"/>
                    </a:ext>
                  </a:extLst>
                </a:gridCol>
                <a:gridCol w="524825">
                  <a:extLst>
                    <a:ext uri="{9D8B030D-6E8A-4147-A177-3AD203B41FA5}">
                      <a16:colId xmlns:a16="http://schemas.microsoft.com/office/drawing/2014/main" xmlns="" val="20006"/>
                    </a:ext>
                  </a:extLst>
                </a:gridCol>
                <a:gridCol w="524825">
                  <a:extLst>
                    <a:ext uri="{9D8B030D-6E8A-4147-A177-3AD203B41FA5}">
                      <a16:colId xmlns:a16="http://schemas.microsoft.com/office/drawing/2014/main" xmlns="" val="20007"/>
                    </a:ext>
                  </a:extLst>
                </a:gridCol>
                <a:gridCol w="524825">
                  <a:extLst>
                    <a:ext uri="{9D8B030D-6E8A-4147-A177-3AD203B41FA5}">
                      <a16:colId xmlns:a16="http://schemas.microsoft.com/office/drawing/2014/main" xmlns="" val="20008"/>
                    </a:ext>
                  </a:extLst>
                </a:gridCol>
                <a:gridCol w="524825">
                  <a:extLst>
                    <a:ext uri="{9D8B030D-6E8A-4147-A177-3AD203B41FA5}">
                      <a16:colId xmlns:a16="http://schemas.microsoft.com/office/drawing/2014/main" xmlns="" val="20009"/>
                    </a:ext>
                  </a:extLst>
                </a:gridCol>
                <a:gridCol w="524825">
                  <a:extLst>
                    <a:ext uri="{9D8B030D-6E8A-4147-A177-3AD203B41FA5}">
                      <a16:colId xmlns:a16="http://schemas.microsoft.com/office/drawing/2014/main" xmlns="" val="20010"/>
                    </a:ext>
                  </a:extLst>
                </a:gridCol>
                <a:gridCol w="524825">
                  <a:extLst>
                    <a:ext uri="{9D8B030D-6E8A-4147-A177-3AD203B41FA5}">
                      <a16:colId xmlns:a16="http://schemas.microsoft.com/office/drawing/2014/main" xmlns="" val="20011"/>
                    </a:ext>
                  </a:extLst>
                </a:gridCol>
                <a:gridCol w="524825">
                  <a:extLst>
                    <a:ext uri="{9D8B030D-6E8A-4147-A177-3AD203B41FA5}">
                      <a16:colId xmlns:a16="http://schemas.microsoft.com/office/drawing/2014/main" xmlns="" val="20012"/>
                    </a:ext>
                  </a:extLst>
                </a:gridCol>
                <a:gridCol w="524825">
                  <a:extLst>
                    <a:ext uri="{9D8B030D-6E8A-4147-A177-3AD203B41FA5}">
                      <a16:colId xmlns:a16="http://schemas.microsoft.com/office/drawing/2014/main" xmlns="" val="20013"/>
                    </a:ext>
                  </a:extLst>
                </a:gridCol>
                <a:gridCol w="524825">
                  <a:extLst>
                    <a:ext uri="{9D8B030D-6E8A-4147-A177-3AD203B41FA5}">
                      <a16:colId xmlns:a16="http://schemas.microsoft.com/office/drawing/2014/main" xmlns="" val="20014"/>
                    </a:ext>
                  </a:extLst>
                </a:gridCol>
                <a:gridCol w="472343">
                  <a:extLst>
                    <a:ext uri="{9D8B030D-6E8A-4147-A177-3AD203B41FA5}">
                      <a16:colId xmlns:a16="http://schemas.microsoft.com/office/drawing/2014/main" xmlns="" val="20015"/>
                    </a:ext>
                  </a:extLst>
                </a:gridCol>
              </a:tblGrid>
              <a:tr h="253435">
                <a:tc gridSpan="2">
                  <a:txBody>
                    <a:bodyPr/>
                    <a:lstStyle/>
                    <a:p>
                      <a:pPr algn="l" fontAlgn="b"/>
                      <a:r>
                        <a:rPr lang="en-US" sz="1100" u="none" strike="noStrike" dirty="0">
                          <a:effectLst/>
                        </a:rPr>
                        <a:t>New Fresh HS GPA and ACT</a:t>
                      </a:r>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0"/>
                  </a:ext>
                </a:extLst>
              </a:tr>
              <a:tr h="253435">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2004</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2005</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2006</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2007</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2008</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2009</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2010</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2014</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2015</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2016</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2017</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1"/>
                  </a:ext>
                </a:extLst>
              </a:tr>
              <a:tr h="253435">
                <a:tc>
                  <a:txBody>
                    <a:bodyPr/>
                    <a:lstStyle/>
                    <a:p>
                      <a:pPr algn="l" fontAlgn="b"/>
                      <a:r>
                        <a:rPr lang="en-US" sz="1100" u="none" strike="noStrike" dirty="0">
                          <a:effectLst/>
                        </a:rPr>
                        <a:t>GPA</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2.77</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2.79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2.85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2.88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2.90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2.96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2.92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2.97</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2.99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3.04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3.16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3.20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3.25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3.27</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3.37</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2"/>
                  </a:ext>
                </a:extLst>
              </a:tr>
              <a:tr h="253435">
                <a:tc>
                  <a:txBody>
                    <a:bodyPr/>
                    <a:lstStyle/>
                    <a:p>
                      <a:pPr algn="l" fontAlgn="b"/>
                      <a:r>
                        <a:rPr lang="en-US" sz="1100" u="none" strike="noStrike" dirty="0">
                          <a:effectLst/>
                        </a:rPr>
                        <a:t>ACT</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21.1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21.6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21.3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21.4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21.4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21.6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21.6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21.8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22.2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22.7</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22.9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22.7</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23.2</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3"/>
                  </a:ext>
                </a:extLst>
              </a:tr>
              <a:tr h="253435">
                <a:tc gridSpan="15">
                  <a:txBody>
                    <a:bodyPr/>
                    <a:lstStyle/>
                    <a:p>
                      <a:pPr algn="l" fontAlgn="b"/>
                      <a:r>
                        <a:rPr lang="en-US" sz="1100" u="none" strike="noStrike" dirty="0">
                          <a:effectLst/>
                        </a:rPr>
                        <a:t>Total College Minority Enrollment</a:t>
                      </a:r>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4"/>
                  </a:ext>
                </a:extLst>
              </a:tr>
              <a:tr h="253435">
                <a:tc>
                  <a:txBody>
                    <a:bodyPr/>
                    <a:lstStyle/>
                    <a:p>
                      <a:pPr algn="ctr" fontAlgn="b"/>
                      <a:r>
                        <a:rPr lang="en-US" sz="1100" u="none" strike="noStrike" dirty="0">
                          <a:effectLst/>
                        </a:rPr>
                        <a:t>2003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2004</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2005</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2006</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2007</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2008</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2009</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2010</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2014</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2015</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2016</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2017</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5"/>
                  </a:ext>
                </a:extLst>
              </a:tr>
              <a:tr h="253435">
                <a:tc>
                  <a:txBody>
                    <a:bodyPr/>
                    <a:lstStyle/>
                    <a:p>
                      <a:pPr algn="ctr" fontAlgn="b"/>
                      <a:r>
                        <a:rPr lang="en-US" sz="1100" u="none" strike="noStrike" dirty="0">
                          <a:effectLst/>
                        </a:rPr>
                        <a:t>31%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27%</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27%</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6"/>
                  </a:ext>
                </a:extLst>
              </a:tr>
              <a:tr h="253435">
                <a:tc gridSpan="15">
                  <a:txBody>
                    <a:bodyPr/>
                    <a:lstStyle/>
                    <a:p>
                      <a:pPr algn="l" fontAlgn="b"/>
                      <a:r>
                        <a:rPr lang="en-US" sz="1100" u="none" strike="noStrike" dirty="0">
                          <a:effectLst/>
                        </a:rPr>
                        <a:t>Student to Full-time Faculty Ratio</a:t>
                      </a:r>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7"/>
                  </a:ext>
                </a:extLst>
              </a:tr>
              <a:tr h="253435">
                <a:tc>
                  <a:txBody>
                    <a:bodyPr/>
                    <a:lstStyle/>
                    <a:p>
                      <a:pPr algn="ctr" fontAlgn="b"/>
                      <a:r>
                        <a:rPr lang="en-US" sz="1100" u="none" strike="noStrike" dirty="0">
                          <a:effectLst/>
                        </a:rPr>
                        <a:t>2003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2004</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2005</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2006</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2007</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2008</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2009</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2010</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2014</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2015</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2016</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2017</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8"/>
                  </a:ext>
                </a:extLst>
              </a:tr>
              <a:tr h="253435">
                <a:tc>
                  <a:txBody>
                    <a:bodyPr/>
                    <a:lstStyle/>
                    <a:p>
                      <a:pPr algn="ctr" fontAlgn="b"/>
                      <a:r>
                        <a:rPr lang="en-US" sz="1100" u="none" strike="noStrike" dirty="0">
                          <a:effectLst/>
                        </a:rPr>
                        <a:t>36:1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35:1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35:1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35:1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37:1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36:1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34:1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35:1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31:1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28:1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27:1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25:1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27:1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26:1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27:1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9"/>
                  </a:ext>
                </a:extLst>
              </a:tr>
              <a:tr h="253435">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0"/>
                  </a:ext>
                </a:extLst>
              </a:tr>
              <a:tr h="253435">
                <a:tc gridSpan="15">
                  <a:txBody>
                    <a:bodyPr/>
                    <a:lstStyle/>
                    <a:p>
                      <a:pPr algn="l" fontAlgn="b"/>
                      <a:r>
                        <a:rPr lang="en-US" sz="1100" u="none" strike="noStrike" dirty="0">
                          <a:effectLst/>
                        </a:rPr>
                        <a:t>Student to FTE Faculty Ratio</a:t>
                      </a:r>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1"/>
                  </a:ext>
                </a:extLst>
              </a:tr>
              <a:tr h="253435">
                <a:tc>
                  <a:txBody>
                    <a:bodyPr/>
                    <a:lstStyle/>
                    <a:p>
                      <a:pPr algn="ctr" fontAlgn="b"/>
                      <a:r>
                        <a:rPr lang="en-US" sz="1100" u="none" strike="noStrike" dirty="0">
                          <a:effectLst/>
                        </a:rPr>
                        <a:t>2003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2004</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2005</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2006</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2007</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2008</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2009</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2010</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2014</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2015</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2016</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2017</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2"/>
                  </a:ext>
                </a:extLst>
              </a:tr>
              <a:tr h="253435">
                <a:tc>
                  <a:txBody>
                    <a:bodyPr/>
                    <a:lstStyle/>
                    <a:p>
                      <a:pPr algn="ctr" fontAlgn="b"/>
                      <a:r>
                        <a:rPr lang="en-US" sz="1100" u="none" strike="noStrike" dirty="0">
                          <a:effectLst/>
                        </a:rPr>
                        <a:t>14:1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13:1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12:1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13:1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12:01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12:1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12:1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12:1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9:1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11:1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11:1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11:1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12:1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12:1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12:1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3"/>
                  </a:ext>
                </a:extLst>
              </a:tr>
              <a:tr h="253435">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4"/>
                  </a:ext>
                </a:extLst>
              </a:tr>
              <a:tr h="253435">
                <a:tc gridSpan="15">
                  <a:txBody>
                    <a:bodyPr/>
                    <a:lstStyle/>
                    <a:p>
                      <a:pPr algn="l" fontAlgn="b"/>
                      <a:r>
                        <a:rPr lang="en-US" sz="1100" u="none" strike="noStrike" dirty="0">
                          <a:effectLst/>
                        </a:rPr>
                        <a:t>Average Undergraduate Class Size</a:t>
                      </a:r>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5"/>
                  </a:ext>
                </a:extLst>
              </a:tr>
              <a:tr h="253435">
                <a:tc>
                  <a:txBody>
                    <a:bodyPr/>
                    <a:lstStyle/>
                    <a:p>
                      <a:pPr algn="ctr" fontAlgn="b"/>
                      <a:r>
                        <a:rPr lang="en-US" sz="1100" u="none" strike="noStrike" dirty="0">
                          <a:effectLst/>
                        </a:rPr>
                        <a:t>2003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2004</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2005</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2006</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2007</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2008</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2009</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2010</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2014</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2015</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2016</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2017</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6"/>
                  </a:ext>
                </a:extLst>
              </a:tr>
              <a:tr h="253435">
                <a:tc>
                  <a:txBody>
                    <a:bodyPr/>
                    <a:lstStyle/>
                    <a:p>
                      <a:pPr algn="ctr" fontAlgn="b"/>
                      <a:r>
                        <a:rPr lang="en-US" sz="1100" u="none" strike="noStrike" dirty="0">
                          <a:effectLst/>
                        </a:rPr>
                        <a:t>16.68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17.24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17.51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17.42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17.48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17.30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16.48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16.82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16.62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16.18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16.43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16.76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18.33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17.74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17.94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7"/>
                  </a:ext>
                </a:extLst>
              </a:tr>
            </a:tbl>
          </a:graphicData>
        </a:graphic>
      </p:graphicFrame>
      <p:cxnSp>
        <p:nvCxnSpPr>
          <p:cNvPr id="6" name="Straight Connector 5"/>
          <p:cNvCxnSpPr/>
          <p:nvPr/>
        </p:nvCxnSpPr>
        <p:spPr>
          <a:xfrm>
            <a:off x="1336589" y="516924"/>
            <a:ext cx="0" cy="609600"/>
          </a:xfrm>
          <a:prstGeom prst="line">
            <a:avLst/>
          </a:prstGeom>
          <a:ln w="76200">
            <a:solidFill>
              <a:srgbClr val="25B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811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576</TotalTime>
  <Words>2276</Words>
  <Application>Microsoft Macintosh PowerPoint</Application>
  <PresentationFormat>Widescreen</PresentationFormat>
  <Paragraphs>420</Paragraphs>
  <Slides>30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vt:lpstr>
      <vt:lpstr>Calibri Light</vt:lpstr>
      <vt:lpstr>Helvetica</vt:lpstr>
      <vt:lpstr>Times New Roman</vt:lpstr>
      <vt:lpstr>Arial</vt:lpstr>
      <vt:lpstr>Office Theme</vt:lpstr>
      <vt:lpstr>HLC Comprehensive Reaccreditation:  Open Forum for Criteria 3 and 4</vt:lpstr>
      <vt:lpstr>Accreditation</vt:lpstr>
      <vt:lpstr>PowerPoint Presentation</vt:lpstr>
      <vt:lpstr>Five Criteria for Accreditation</vt:lpstr>
      <vt:lpstr>Core Component 3A: The institution’s degree programs are appropriate to higher education. </vt:lpstr>
      <vt:lpstr>Core Component 3B: The institution demonstrates that the exercise of intellectual inquiry and the acquisition, application, and integration of broad learning and skills are integral to its educational programs.</vt:lpstr>
      <vt:lpstr>Core Component 3B (cont.): The institution demonstrates that the exercise of intellectual inquiry and the acquisition, application, and integration of broad learning and skills are integral to its educational programs.</vt:lpstr>
      <vt:lpstr>Core Component 3C:  The institution has the faculty and staff needed for effective, high-quality programs and student services. </vt:lpstr>
      <vt:lpstr>Key metrics of student characteristics and classroom experience:  2003 to 2017</vt:lpstr>
      <vt:lpstr>Core Component 3C (cont.):  The institution has the faculty and staff needed for effective, high-quality programs and student services. </vt:lpstr>
      <vt:lpstr>Core Component 3C (cont.):  The institution has the faculty and staff needed for effective, high-quality programs and student services. </vt:lpstr>
      <vt:lpstr>Core Component 3D: The institution provides support for student learning and effective teaching. </vt:lpstr>
      <vt:lpstr>Core Component 3D: The institution provides support for student learning and effective teaching. </vt:lpstr>
      <vt:lpstr>Core Component 3E: The institution fulfills the claims it makes for an enriched educational environment. </vt:lpstr>
      <vt:lpstr>Satisfaction with Courses</vt:lpstr>
      <vt:lpstr>What We’ve Learned about the College…</vt:lpstr>
      <vt:lpstr>What We’ve Learned about the College…</vt:lpstr>
      <vt:lpstr>What We’ve Learned about the College…</vt:lpstr>
      <vt:lpstr>Criterion 4: Teaching and Learning – Evaluation and Improvement</vt:lpstr>
      <vt:lpstr>Core Component 4A: The institution demonstrates responsibility for the quality of its educational programs. </vt:lpstr>
      <vt:lpstr>Core Component 4A (cont.): The institution demonstrates responsibility for the quality of its educational programs. </vt:lpstr>
      <vt:lpstr>Core Component 4A (cont.): The institution demonstrates responsibility for the quality of its educational programs. </vt:lpstr>
      <vt:lpstr>PowerPoint Presentation</vt:lpstr>
      <vt:lpstr>Core Component 4B: The institution demonstrates a commitment to educational achievement and improvement through ongoing assessment of student learning. </vt:lpstr>
      <vt:lpstr>Core Component 4B (cont.): The institution demonstrates a commitment to educational achievement and improvement through ongoing assessment of student learning. </vt:lpstr>
      <vt:lpstr>Core Component 4C: The institution demonstrates a commitment to educational improvement through ongoing attention to retention, persistence, and completion rates in its degree and certificate programs. </vt:lpstr>
      <vt:lpstr>Core Component 4C (cont.): The institution demonstrates a commitment to educational improvement through ongoing attention to retention, persistence, and completion rates in its degree and certificate programs. </vt:lpstr>
      <vt:lpstr>Change in 4, 5 and 6 year Grad Rates 2003-2013 (Entering Cohorts)</vt:lpstr>
      <vt:lpstr>What We’ve Learned about the College…</vt:lpstr>
      <vt:lpstr>Questions?  Comments? Learn more about the process?</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HLC Comprehensive Reaccreditation:  Open Forum for Criterion 3</dc:title>
  <dc:creator>Pagano, Neil</dc:creator>
  <cp:lastModifiedBy>Roeger, Tyler</cp:lastModifiedBy>
  <cp:revision>66</cp:revision>
  <dcterms:created xsi:type="dcterms:W3CDTF">2018-04-30T17:13:08Z</dcterms:created>
  <dcterms:modified xsi:type="dcterms:W3CDTF">2018-05-17T00:43:15Z</dcterms:modified>
</cp:coreProperties>
</file>